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64" r:id="rId3"/>
    <p:sldId id="257" r:id="rId4"/>
    <p:sldId id="284" r:id="rId5"/>
    <p:sldId id="258" r:id="rId6"/>
    <p:sldId id="351" r:id="rId7"/>
    <p:sldId id="354" r:id="rId8"/>
    <p:sldId id="265" r:id="rId9"/>
    <p:sldId id="357" r:id="rId10"/>
    <p:sldId id="356" r:id="rId11"/>
    <p:sldId id="358" r:id="rId12"/>
    <p:sldId id="355" r:id="rId13"/>
    <p:sldId id="260" r:id="rId14"/>
    <p:sldId id="263" r:id="rId15"/>
    <p:sldId id="314" r:id="rId16"/>
    <p:sldId id="275" r:id="rId17"/>
    <p:sldId id="274" r:id="rId18"/>
    <p:sldId id="261" r:id="rId19"/>
    <p:sldId id="266" r:id="rId20"/>
    <p:sldId id="262" r:id="rId21"/>
    <p:sldId id="315" r:id="rId22"/>
    <p:sldId id="316" r:id="rId23"/>
    <p:sldId id="317" r:id="rId24"/>
    <p:sldId id="318" r:id="rId25"/>
    <p:sldId id="319" r:id="rId26"/>
    <p:sldId id="267" r:id="rId27"/>
    <p:sldId id="321" r:id="rId28"/>
    <p:sldId id="322" r:id="rId29"/>
    <p:sldId id="320" r:id="rId30"/>
    <p:sldId id="278" r:id="rId31"/>
    <p:sldId id="280" r:id="rId32"/>
    <p:sldId id="323" r:id="rId33"/>
    <p:sldId id="281" r:id="rId34"/>
    <p:sldId id="268" r:id="rId35"/>
    <p:sldId id="334" r:id="rId36"/>
    <p:sldId id="324" r:id="rId37"/>
    <p:sldId id="282" r:id="rId38"/>
    <p:sldId id="283" r:id="rId39"/>
    <p:sldId id="269" r:id="rId40"/>
    <p:sldId id="325" r:id="rId41"/>
    <p:sldId id="326" r:id="rId42"/>
    <p:sldId id="327" r:id="rId43"/>
    <p:sldId id="296" r:id="rId44"/>
    <p:sldId id="297" r:id="rId45"/>
    <p:sldId id="328" r:id="rId46"/>
    <p:sldId id="329" r:id="rId47"/>
    <p:sldId id="270" r:id="rId48"/>
    <p:sldId id="359" r:id="rId49"/>
    <p:sldId id="285" r:id="rId50"/>
    <p:sldId id="299" r:id="rId51"/>
    <p:sldId id="298" r:id="rId52"/>
    <p:sldId id="301" r:id="rId53"/>
    <p:sldId id="302" r:id="rId54"/>
    <p:sldId id="289" r:id="rId55"/>
    <p:sldId id="332" r:id="rId56"/>
    <p:sldId id="331" r:id="rId57"/>
    <p:sldId id="294" r:id="rId58"/>
    <p:sldId id="286" r:id="rId59"/>
    <p:sldId id="333" r:id="rId60"/>
    <p:sldId id="335" r:id="rId61"/>
    <p:sldId id="293" r:id="rId62"/>
    <p:sldId id="336" r:id="rId63"/>
    <p:sldId id="291" r:id="rId64"/>
    <p:sldId id="337" r:id="rId65"/>
    <p:sldId id="303" r:id="rId66"/>
    <p:sldId id="292" r:id="rId67"/>
    <p:sldId id="305" r:id="rId68"/>
    <p:sldId id="338" r:id="rId69"/>
    <p:sldId id="307" r:id="rId70"/>
    <p:sldId id="306" r:id="rId71"/>
    <p:sldId id="339" r:id="rId72"/>
    <p:sldId id="308" r:id="rId73"/>
    <p:sldId id="340" r:id="rId74"/>
    <p:sldId id="309" r:id="rId75"/>
    <p:sldId id="288" r:id="rId76"/>
    <p:sldId id="341" r:id="rId77"/>
    <p:sldId id="342" r:id="rId78"/>
    <p:sldId id="310" r:id="rId79"/>
    <p:sldId id="344" r:id="rId80"/>
    <p:sldId id="343" r:id="rId81"/>
    <p:sldId id="304" r:id="rId82"/>
    <p:sldId id="345" r:id="rId83"/>
    <p:sldId id="311" r:id="rId84"/>
    <p:sldId id="272" r:id="rId85"/>
    <p:sldId id="346" r:id="rId86"/>
    <p:sldId id="295" r:id="rId87"/>
    <p:sldId id="347" r:id="rId88"/>
    <p:sldId id="348" r:id="rId89"/>
    <p:sldId id="312" r:id="rId90"/>
    <p:sldId id="349" r:id="rId91"/>
    <p:sldId id="350" r:id="rId92"/>
    <p:sldId id="313" r:id="rId93"/>
    <p:sldId id="273" r:id="rId9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64"/>
            <p14:sldId id="257"/>
          </p14:sldIdLst>
        </p14:section>
        <p14:section name="Syllabus" id="{2EA3EE72-99E7-48A3-BA5E-4E79F42FB1E1}">
          <p14:sldIdLst>
            <p14:sldId id="284"/>
            <p14:sldId id="258"/>
            <p14:sldId id="351"/>
            <p14:sldId id="354"/>
            <p14:sldId id="265"/>
            <p14:sldId id="357"/>
            <p14:sldId id="356"/>
            <p14:sldId id="358"/>
            <p14:sldId id="355"/>
          </p14:sldIdLst>
        </p14:section>
        <p14:section name="1. What is programming?" id="{4C93546C-6ADF-4058-8221-ACA142E801C1}">
          <p14:sldIdLst>
            <p14:sldId id="260"/>
            <p14:sldId id="263"/>
            <p14:sldId id="314"/>
            <p14:sldId id="275"/>
            <p14:sldId id="274"/>
            <p14:sldId id="261"/>
            <p14:sldId id="266"/>
          </p14:sldIdLst>
        </p14:section>
        <p14:section name="2. A quick history of programming" id="{B6FAE6C2-927E-4E2C-9577-45F8F5C3AD8B}">
          <p14:sldIdLst>
            <p14:sldId id="262"/>
            <p14:sldId id="315"/>
            <p14:sldId id="316"/>
            <p14:sldId id="317"/>
            <p14:sldId id="318"/>
            <p14:sldId id="319"/>
          </p14:sldIdLst>
        </p14:section>
        <p14:section name="3. Architecture of a computer" id="{AEE1A3CA-21DE-4146-991E-97CA084E06A5}">
          <p14:sldIdLst>
            <p14:sldId id="267"/>
            <p14:sldId id="321"/>
            <p14:sldId id="322"/>
            <p14:sldId id="320"/>
            <p14:sldId id="278"/>
            <p14:sldId id="280"/>
            <p14:sldId id="323"/>
            <p14:sldId id="281"/>
          </p14:sldIdLst>
        </p14:section>
        <p14:section name="4. Programming languages" id="{EC1C4256-3B13-48C0-A1E0-605CAD6C3386}">
          <p14:sldIdLst>
            <p14:sldId id="268"/>
            <p14:sldId id="334"/>
            <p14:sldId id="324"/>
            <p14:sldId id="282"/>
            <p14:sldId id="283"/>
          </p14:sldIdLst>
        </p14:section>
        <p14:section name="5. Why learn Python?" id="{E1CE6507-A679-4435-8757-0C14B0BC85AB}">
          <p14:sldIdLst>
            <p14:sldId id="269"/>
            <p14:sldId id="325"/>
            <p14:sldId id="326"/>
            <p14:sldId id="327"/>
            <p14:sldId id="296"/>
            <p14:sldId id="297"/>
            <p14:sldId id="328"/>
            <p14:sldId id="329"/>
          </p14:sldIdLst>
        </p14:section>
        <p14:section name="6. Installing Python, packages and other necessary stuff" id="{6D446F2B-34FF-4397-851E-33A2E148802C}">
          <p14:sldIdLst>
            <p14:sldId id="270"/>
            <p14:sldId id="359"/>
            <p14:sldId id="285"/>
            <p14:sldId id="299"/>
            <p14:sldId id="298"/>
          </p14:sldIdLst>
        </p14:section>
        <p14:section name="7. Test run of Python" id="{4F7FA734-22CB-4CDF-9429-509E18597D65}">
          <p14:sldIdLst>
            <p14:sldId id="301"/>
            <p14:sldId id="302"/>
            <p14:sldId id="289"/>
            <p14:sldId id="332"/>
            <p14:sldId id="331"/>
          </p14:sldIdLst>
        </p14:section>
        <p14:section name="8. Our first program" id="{BB0A2CAC-FD4F-40A2-8E58-6E993858E241}">
          <p14:sldIdLst>
            <p14:sldId id="294"/>
            <p14:sldId id="286"/>
            <p14:sldId id="333"/>
            <p14:sldId id="335"/>
            <p14:sldId id="293"/>
            <p14:sldId id="336"/>
            <p14:sldId id="291"/>
            <p14:sldId id="337"/>
            <p14:sldId id="303"/>
            <p14:sldId id="292"/>
          </p14:sldIdLst>
        </p14:section>
        <p14:section name="9. Running from a .py file" id="{CB7E7F6A-5ADF-4C84-9E41-1A3CD130D623}">
          <p14:sldIdLst>
            <p14:sldId id="305"/>
            <p14:sldId id="338"/>
            <p14:sldId id="307"/>
            <p14:sldId id="306"/>
            <p14:sldId id="339"/>
            <p14:sldId id="308"/>
            <p14:sldId id="340"/>
            <p14:sldId id="309"/>
          </p14:sldIdLst>
        </p14:section>
        <p14:section name="10. Running in an IDE" id="{276926D1-4CAB-4E3C-B238-F9ACD6ABB92D}">
          <p14:sldIdLst>
            <p14:sldId id="288"/>
            <p14:sldId id="341"/>
            <p14:sldId id="342"/>
            <p14:sldId id="310"/>
            <p14:sldId id="344"/>
            <p14:sldId id="343"/>
            <p14:sldId id="304"/>
            <p14:sldId id="345"/>
            <p14:sldId id="311"/>
          </p14:sldIdLst>
        </p14:section>
        <p14:section name="11. Our second program" id="{8C8498C3-BCD1-46D7-A034-255B6DBDB202}">
          <p14:sldIdLst>
            <p14:sldId id="272"/>
            <p14:sldId id="346"/>
            <p14:sldId id="295"/>
            <p14:sldId id="347"/>
            <p14:sldId id="348"/>
            <p14:sldId id="312"/>
            <p14:sldId id="349"/>
            <p14:sldId id="350"/>
            <p14:sldId id="313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C520E-B2A5-49DC-9225-C972DF2190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4066C34-DF53-43C7-85E2-51B0CA07675D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b="0" dirty="0"/>
            <a:t>Raw ingredients</a:t>
          </a:r>
        </a:p>
      </dgm:t>
    </dgm:pt>
    <dgm:pt modelId="{A07DE638-A586-438C-9D84-84BCD31FD132}" type="parTrans" cxnId="{65B60681-F36F-4721-AF1C-425CBB0455D9}">
      <dgm:prSet/>
      <dgm:spPr/>
      <dgm:t>
        <a:bodyPr/>
        <a:lstStyle/>
        <a:p>
          <a:endParaRPr lang="en-US"/>
        </a:p>
      </dgm:t>
    </dgm:pt>
    <dgm:pt modelId="{33BC7A17-37FF-4CA6-B309-F66E443B5B25}" type="sibTrans" cxnId="{65B60681-F36F-4721-AF1C-425CBB0455D9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01A29CF-B18D-4586-9E7B-DEC4A38B4AD4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 dirty="0"/>
            <a:t>Recipe instructions</a:t>
          </a:r>
        </a:p>
      </dgm:t>
    </dgm:pt>
    <dgm:pt modelId="{3FF12CF3-EBB2-46A4-8BCB-7E93F52D074B}" type="parTrans" cxnId="{A7182933-FAAE-485E-83B8-FC83E6BFB1B3}">
      <dgm:prSet/>
      <dgm:spPr/>
      <dgm:t>
        <a:bodyPr/>
        <a:lstStyle/>
        <a:p>
          <a:endParaRPr lang="en-US"/>
        </a:p>
      </dgm:t>
    </dgm:pt>
    <dgm:pt modelId="{F8BA4411-9432-4FE6-AE77-CF060D91D75B}" type="sibTrans" cxnId="{A7182933-FAAE-485E-83B8-FC83E6BFB1B3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0EA1F7C9-CC24-49F5-94FF-BDD3F08D4921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dirty="0"/>
            <a:t>A nice dish as a result</a:t>
          </a:r>
        </a:p>
      </dgm:t>
    </dgm:pt>
    <dgm:pt modelId="{826B8786-3242-49A7-8135-62C1E9756FB7}" type="parTrans" cxnId="{32AB3686-6091-4FCE-85C5-BAB2EBCB160B}">
      <dgm:prSet/>
      <dgm:spPr/>
      <dgm:t>
        <a:bodyPr/>
        <a:lstStyle/>
        <a:p>
          <a:endParaRPr lang="en-US"/>
        </a:p>
      </dgm:t>
    </dgm:pt>
    <dgm:pt modelId="{4D5DD60C-D831-4E26-A73C-323D6CCEB061}" type="sibTrans" cxnId="{32AB3686-6091-4FCE-85C5-BAB2EBCB160B}">
      <dgm:prSet/>
      <dgm:spPr/>
      <dgm:t>
        <a:bodyPr/>
        <a:lstStyle/>
        <a:p>
          <a:endParaRPr lang="en-US"/>
        </a:p>
      </dgm:t>
    </dgm:pt>
    <dgm:pt modelId="{5205FA09-990F-480F-ADBC-954FB4ACCE1E}" type="pres">
      <dgm:prSet presAssocID="{594C520E-B2A5-49DC-9225-C972DF2190A5}" presName="Name0" presStyleCnt="0">
        <dgm:presLayoutVars>
          <dgm:dir/>
          <dgm:resizeHandles val="exact"/>
        </dgm:presLayoutVars>
      </dgm:prSet>
      <dgm:spPr/>
    </dgm:pt>
    <dgm:pt modelId="{9C8042B6-CF55-409A-91E2-53423E937EA4}" type="pres">
      <dgm:prSet presAssocID="{84066C34-DF53-43C7-85E2-51B0CA07675D}" presName="node" presStyleLbl="node1" presStyleIdx="0" presStyleCnt="3">
        <dgm:presLayoutVars>
          <dgm:bulletEnabled val="1"/>
        </dgm:presLayoutVars>
      </dgm:prSet>
      <dgm:spPr/>
    </dgm:pt>
    <dgm:pt modelId="{EC410B35-BEA5-42FF-B0E1-700908E78E3C}" type="pres">
      <dgm:prSet presAssocID="{33BC7A17-37FF-4CA6-B309-F66E443B5B25}" presName="sibTrans" presStyleLbl="sibTrans2D1" presStyleIdx="0" presStyleCnt="2"/>
      <dgm:spPr/>
    </dgm:pt>
    <dgm:pt modelId="{F36BF745-A538-434A-8E72-006DB5212D34}" type="pres">
      <dgm:prSet presAssocID="{33BC7A17-37FF-4CA6-B309-F66E443B5B25}" presName="connectorText" presStyleLbl="sibTrans2D1" presStyleIdx="0" presStyleCnt="2"/>
      <dgm:spPr/>
    </dgm:pt>
    <dgm:pt modelId="{6E5155C4-3754-4C3B-8B9F-AE84128E3D31}" type="pres">
      <dgm:prSet presAssocID="{401A29CF-B18D-4586-9E7B-DEC4A38B4AD4}" presName="node" presStyleLbl="node1" presStyleIdx="1" presStyleCnt="3">
        <dgm:presLayoutVars>
          <dgm:bulletEnabled val="1"/>
        </dgm:presLayoutVars>
      </dgm:prSet>
      <dgm:spPr/>
    </dgm:pt>
    <dgm:pt modelId="{6C631AB2-CE8D-4200-87DC-C23433FD49B8}" type="pres">
      <dgm:prSet presAssocID="{F8BA4411-9432-4FE6-AE77-CF060D91D75B}" presName="sibTrans" presStyleLbl="sibTrans2D1" presStyleIdx="1" presStyleCnt="2"/>
      <dgm:spPr/>
    </dgm:pt>
    <dgm:pt modelId="{ECFD9636-D862-4BB1-9629-E45CD3E7A33A}" type="pres">
      <dgm:prSet presAssocID="{F8BA4411-9432-4FE6-AE77-CF060D91D75B}" presName="connectorText" presStyleLbl="sibTrans2D1" presStyleIdx="1" presStyleCnt="2"/>
      <dgm:spPr/>
    </dgm:pt>
    <dgm:pt modelId="{E0746D20-6FC3-44F1-83F2-95D202375C3D}" type="pres">
      <dgm:prSet presAssocID="{0EA1F7C9-CC24-49F5-94FF-BDD3F08D4921}" presName="node" presStyleLbl="node1" presStyleIdx="2" presStyleCnt="3">
        <dgm:presLayoutVars>
          <dgm:bulletEnabled val="1"/>
        </dgm:presLayoutVars>
      </dgm:prSet>
      <dgm:spPr/>
    </dgm:pt>
  </dgm:ptLst>
  <dgm:cxnLst>
    <dgm:cxn modelId="{4D5CD32B-2D60-4770-8508-CD78DA57E419}" type="presOf" srcId="{F8BA4411-9432-4FE6-AE77-CF060D91D75B}" destId="{6C631AB2-CE8D-4200-87DC-C23433FD49B8}" srcOrd="0" destOrd="0" presId="urn:microsoft.com/office/officeart/2005/8/layout/process1"/>
    <dgm:cxn modelId="{A7182933-FAAE-485E-83B8-FC83E6BFB1B3}" srcId="{594C520E-B2A5-49DC-9225-C972DF2190A5}" destId="{401A29CF-B18D-4586-9E7B-DEC4A38B4AD4}" srcOrd="1" destOrd="0" parTransId="{3FF12CF3-EBB2-46A4-8BCB-7E93F52D074B}" sibTransId="{F8BA4411-9432-4FE6-AE77-CF060D91D75B}"/>
    <dgm:cxn modelId="{7B3DF034-DC25-47AD-AD0A-D44909F33AFD}" type="presOf" srcId="{84066C34-DF53-43C7-85E2-51B0CA07675D}" destId="{9C8042B6-CF55-409A-91E2-53423E937EA4}" srcOrd="0" destOrd="0" presId="urn:microsoft.com/office/officeart/2005/8/layout/process1"/>
    <dgm:cxn modelId="{4859833B-34FB-45D0-96CF-CCC9A54CB5CA}" type="presOf" srcId="{33BC7A17-37FF-4CA6-B309-F66E443B5B25}" destId="{F36BF745-A538-434A-8E72-006DB5212D34}" srcOrd="1" destOrd="0" presId="urn:microsoft.com/office/officeart/2005/8/layout/process1"/>
    <dgm:cxn modelId="{65B60681-F36F-4721-AF1C-425CBB0455D9}" srcId="{594C520E-B2A5-49DC-9225-C972DF2190A5}" destId="{84066C34-DF53-43C7-85E2-51B0CA07675D}" srcOrd="0" destOrd="0" parTransId="{A07DE638-A586-438C-9D84-84BCD31FD132}" sibTransId="{33BC7A17-37FF-4CA6-B309-F66E443B5B25}"/>
    <dgm:cxn modelId="{1E516884-F0DA-4C62-BE76-D517281224A3}" type="presOf" srcId="{594C520E-B2A5-49DC-9225-C972DF2190A5}" destId="{5205FA09-990F-480F-ADBC-954FB4ACCE1E}" srcOrd="0" destOrd="0" presId="urn:microsoft.com/office/officeart/2005/8/layout/process1"/>
    <dgm:cxn modelId="{32AB3686-6091-4FCE-85C5-BAB2EBCB160B}" srcId="{594C520E-B2A5-49DC-9225-C972DF2190A5}" destId="{0EA1F7C9-CC24-49F5-94FF-BDD3F08D4921}" srcOrd="2" destOrd="0" parTransId="{826B8786-3242-49A7-8135-62C1E9756FB7}" sibTransId="{4D5DD60C-D831-4E26-A73C-323D6CCEB061}"/>
    <dgm:cxn modelId="{C4D80F96-A81D-4076-9130-53C1C5D9090D}" type="presOf" srcId="{33BC7A17-37FF-4CA6-B309-F66E443B5B25}" destId="{EC410B35-BEA5-42FF-B0E1-700908E78E3C}" srcOrd="0" destOrd="0" presId="urn:microsoft.com/office/officeart/2005/8/layout/process1"/>
    <dgm:cxn modelId="{026F83BB-BFD1-4C01-BA33-DCE83D584412}" type="presOf" srcId="{0EA1F7C9-CC24-49F5-94FF-BDD3F08D4921}" destId="{E0746D20-6FC3-44F1-83F2-95D202375C3D}" srcOrd="0" destOrd="0" presId="urn:microsoft.com/office/officeart/2005/8/layout/process1"/>
    <dgm:cxn modelId="{A74B76DE-3CA3-4123-9ECF-769D8F499E50}" type="presOf" srcId="{F8BA4411-9432-4FE6-AE77-CF060D91D75B}" destId="{ECFD9636-D862-4BB1-9629-E45CD3E7A33A}" srcOrd="1" destOrd="0" presId="urn:microsoft.com/office/officeart/2005/8/layout/process1"/>
    <dgm:cxn modelId="{668236FE-6BCA-4A12-AF02-44408FF072FD}" type="presOf" srcId="{401A29CF-B18D-4586-9E7B-DEC4A38B4AD4}" destId="{6E5155C4-3754-4C3B-8B9F-AE84128E3D31}" srcOrd="0" destOrd="0" presId="urn:microsoft.com/office/officeart/2005/8/layout/process1"/>
    <dgm:cxn modelId="{7E6F266E-2D14-48AA-8938-EBE005E01E84}" type="presParOf" srcId="{5205FA09-990F-480F-ADBC-954FB4ACCE1E}" destId="{9C8042B6-CF55-409A-91E2-53423E937EA4}" srcOrd="0" destOrd="0" presId="urn:microsoft.com/office/officeart/2005/8/layout/process1"/>
    <dgm:cxn modelId="{06FFBE8F-B96B-41A7-8B82-42F83F2F8E1D}" type="presParOf" srcId="{5205FA09-990F-480F-ADBC-954FB4ACCE1E}" destId="{EC410B35-BEA5-42FF-B0E1-700908E78E3C}" srcOrd="1" destOrd="0" presId="urn:microsoft.com/office/officeart/2005/8/layout/process1"/>
    <dgm:cxn modelId="{BAD8C139-B585-46C4-BFC3-C6E2F8DF8BEC}" type="presParOf" srcId="{EC410B35-BEA5-42FF-B0E1-700908E78E3C}" destId="{F36BF745-A538-434A-8E72-006DB5212D34}" srcOrd="0" destOrd="0" presId="urn:microsoft.com/office/officeart/2005/8/layout/process1"/>
    <dgm:cxn modelId="{CCAD97B3-2F2E-4A63-85A1-0D439A5D1262}" type="presParOf" srcId="{5205FA09-990F-480F-ADBC-954FB4ACCE1E}" destId="{6E5155C4-3754-4C3B-8B9F-AE84128E3D31}" srcOrd="2" destOrd="0" presId="urn:microsoft.com/office/officeart/2005/8/layout/process1"/>
    <dgm:cxn modelId="{BAC21E51-135A-42FD-8AD8-31D8EBA26906}" type="presParOf" srcId="{5205FA09-990F-480F-ADBC-954FB4ACCE1E}" destId="{6C631AB2-CE8D-4200-87DC-C23433FD49B8}" srcOrd="3" destOrd="0" presId="urn:microsoft.com/office/officeart/2005/8/layout/process1"/>
    <dgm:cxn modelId="{A74BB676-BA87-4548-B150-4941A123A9E1}" type="presParOf" srcId="{6C631AB2-CE8D-4200-87DC-C23433FD49B8}" destId="{ECFD9636-D862-4BB1-9629-E45CD3E7A33A}" srcOrd="0" destOrd="0" presId="urn:microsoft.com/office/officeart/2005/8/layout/process1"/>
    <dgm:cxn modelId="{87FA7A86-34E7-4C66-AFFF-E9377E1069CB}" type="presParOf" srcId="{5205FA09-990F-480F-ADBC-954FB4ACCE1E}" destId="{E0746D20-6FC3-44F1-83F2-95D202375C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042B6-CF55-409A-91E2-53423E937EA4}">
      <dsp:nvSpPr>
        <dsp:cNvPr id="0" name=""/>
        <dsp:cNvSpPr/>
      </dsp:nvSpPr>
      <dsp:spPr>
        <a:xfrm>
          <a:off x="4881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Raw ingredients</a:t>
          </a:r>
        </a:p>
      </dsp:txBody>
      <dsp:txXfrm>
        <a:off x="30520" y="635640"/>
        <a:ext cx="1407681" cy="824097"/>
      </dsp:txXfrm>
    </dsp:sp>
    <dsp:sp modelId="{EC410B35-BEA5-42FF-B0E1-700908E78E3C}">
      <dsp:nvSpPr>
        <dsp:cNvPr id="0" name=""/>
        <dsp:cNvSpPr/>
      </dsp:nvSpPr>
      <dsp:spPr>
        <a:xfrm>
          <a:off x="1609736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9736" y="939142"/>
        <a:ext cx="216509" cy="217093"/>
      </dsp:txXfrm>
    </dsp:sp>
    <dsp:sp modelId="{6E5155C4-3754-4C3B-8B9F-AE84128E3D31}">
      <dsp:nvSpPr>
        <dsp:cNvPr id="0" name=""/>
        <dsp:cNvSpPr/>
      </dsp:nvSpPr>
      <dsp:spPr>
        <a:xfrm>
          <a:off x="2047423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Recipe instructions</a:t>
          </a:r>
        </a:p>
      </dsp:txBody>
      <dsp:txXfrm>
        <a:off x="2073062" y="635640"/>
        <a:ext cx="1407681" cy="824097"/>
      </dsp:txXfrm>
    </dsp:sp>
    <dsp:sp modelId="{6C631AB2-CE8D-4200-87DC-C23433FD49B8}">
      <dsp:nvSpPr>
        <dsp:cNvPr id="0" name=""/>
        <dsp:cNvSpPr/>
      </dsp:nvSpPr>
      <dsp:spPr>
        <a:xfrm>
          <a:off x="3652278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52278" y="939142"/>
        <a:ext cx="216509" cy="217093"/>
      </dsp:txXfrm>
    </dsp:sp>
    <dsp:sp modelId="{E0746D20-6FC3-44F1-83F2-95D202375C3D}">
      <dsp:nvSpPr>
        <dsp:cNvPr id="0" name=""/>
        <dsp:cNvSpPr/>
      </dsp:nvSpPr>
      <dsp:spPr>
        <a:xfrm>
          <a:off x="4089966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nice dish as a result</a:t>
          </a:r>
        </a:p>
      </dsp:txBody>
      <dsp:txXfrm>
        <a:off x="4115605" y="635640"/>
        <a:ext cx="1407681" cy="824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trT2tow5uZ68NWG18" TargetMode="External"/><Relationship Id="rId2" Type="http://schemas.openxmlformats.org/officeDocument/2006/relationships/hyperlink" Target="https://docs.google.com/forms/d/e/1FAIpQLSejSKnRZYR-2kN1MlcEV0_5KNh0pu6V6JOaQsqS9Vo5iHEF1A/viewform?usp=sf_lin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dimension.sutd.edu.sg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umantransit.org/2014/12/learning-how-transit-works-from-mini-metro.html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2021 – W1S1</a:t>
            </a:r>
            <a:br>
              <a:rPr lang="en-US" dirty="0"/>
            </a:br>
            <a:r>
              <a:rPr lang="en-US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AD01CD-1E0F-4D5D-92EE-8E7965B43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49" t="31340" r="30567" b="8178"/>
          <a:stretch/>
        </p:blipFill>
        <p:spPr>
          <a:xfrm rot="1266261">
            <a:off x="8371076" y="490770"/>
            <a:ext cx="3339750" cy="3294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542DD5-4469-4120-A098-F0525814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8267">
            <a:off x="260376" y="1697943"/>
            <a:ext cx="2743290" cy="267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670537-F959-46C9-B9D3-863DFD75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39" y="3533525"/>
            <a:ext cx="5675722" cy="31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1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0BDB-FCF8-443B-AF61-9C64B5A6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374B3-C07A-4959-8EB7-4D68C319E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Final (100%) – On W6S3 (to be confirmed).</a:t>
            </a:r>
          </a:p>
          <a:p>
            <a:r>
              <a:rPr lang="en-GB" dirty="0"/>
              <a:t>Covers notions in W1-W6. </a:t>
            </a:r>
          </a:p>
          <a:p>
            <a:r>
              <a:rPr lang="en-GB" dirty="0"/>
              <a:t>Theory MCQ.</a:t>
            </a:r>
          </a:p>
          <a:p>
            <a:r>
              <a:rPr lang="en-GB" dirty="0"/>
              <a:t>Maybe, a few practice questions.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3047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EFFD-20C3-4FC1-A221-1B8D6DE3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7686-1312-4F5D-B9AA-D096607AC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During this class, I might often use online “surveys”.</a:t>
            </a:r>
          </a:p>
          <a:p>
            <a:r>
              <a:rPr lang="en-US" dirty="0"/>
              <a:t>These help me check your understanding of this class and adjust accordingly… Please fill them!</a:t>
            </a:r>
          </a:p>
          <a:p>
            <a:endParaRPr lang="en-US" dirty="0">
              <a:hlinkClick r:id="rId2"/>
            </a:endParaRPr>
          </a:p>
          <a:p>
            <a:r>
              <a:rPr lang="en-US" dirty="0"/>
              <a:t>Speaking of... </a:t>
            </a:r>
            <a:r>
              <a:rPr lang="en-US" b="1" dirty="0"/>
              <a:t>Here is your first survey: what is “programming”?</a:t>
            </a:r>
            <a:endParaRPr lang="en-US" b="1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>
                <a:hlinkClick r:id="rId3"/>
              </a:rPr>
              <a:t>https://forms.gle/trT2tow5uZ68NWG18</a:t>
            </a:r>
            <a:endParaRPr lang="en-US" sz="4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85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dirty="0"/>
              <a:t>analysis,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68121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dirty="0"/>
              <a:t>analysis,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C9B3B2-0945-422B-A2D2-F2A059F1C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0538" cy="4351338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Layman definition (Programming):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consists of defining a sequence of instructions that the computer must follow to accomplish a task.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5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Think of it as a food </a:t>
            </a:r>
            <a:r>
              <a:rPr lang="en-US" b="1" dirty="0"/>
              <a:t>recipe </a:t>
            </a:r>
            <a:r>
              <a:rPr lang="en-US" dirty="0"/>
              <a:t>book!</a:t>
            </a:r>
            <a:br>
              <a:rPr lang="en-US" dirty="0"/>
            </a:br>
            <a:r>
              <a:rPr lang="en-US" dirty="0"/>
              <a:t>A recipe requires you to follow and execute a set of instructions to cook a recipe from scratch!</a:t>
            </a:r>
          </a:p>
        </p:txBody>
      </p:sp>
      <p:pic>
        <p:nvPicPr>
          <p:cNvPr id="1026" name="Picture 2" descr="Pin on Food">
            <a:extLst>
              <a:ext uri="{FF2B5EF4-FFF2-40B4-BE49-F238E27FC236}">
                <a16:creationId xmlns:a16="http://schemas.microsoft.com/office/drawing/2014/main" id="{AEB5104B-58FA-487B-AF24-C82B57FF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22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FF9991-4BDA-4D34-B8EF-4FA5AD708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005230"/>
              </p:ext>
            </p:extLst>
          </p:nvPr>
        </p:nvGraphicFramePr>
        <p:xfrm>
          <a:off x="6481884" y="1461476"/>
          <a:ext cx="5553807" cy="2095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Complete Cookbook For Young Chefs : The Complete Cookbook For ...">
            <a:extLst>
              <a:ext uri="{FF2B5EF4-FFF2-40B4-BE49-F238E27FC236}">
                <a16:creationId xmlns:a16="http://schemas.microsoft.com/office/drawing/2014/main" id="{DE311AF8-0BB4-4040-990C-EB7F831D7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3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 a </a:t>
            </a:r>
            <a:r>
              <a:rPr lang="en-US" b="1" dirty="0"/>
              <a:t>sequence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operations</a:t>
            </a:r>
            <a:r>
              <a:rPr lang="en-US" dirty="0"/>
              <a:t> you would normally do on a calculator to find a result.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10.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Texas Instruments TI-84 Plus CE Standard Edition Graphing ...">
            <a:extLst>
              <a:ext uri="{FF2B5EF4-FFF2-40B4-BE49-F238E27FC236}">
                <a16:creationId xmlns:a16="http://schemas.microsoft.com/office/drawing/2014/main" id="{F8D750B8-BFB4-4F9F-B535-C71FA7E6C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15" y="3196491"/>
            <a:ext cx="3591169" cy="35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8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b="1" u="sng" dirty="0"/>
              <a:t>Definition (Algorithm):</a:t>
            </a:r>
            <a:r>
              <a:rPr lang="en-US" dirty="0"/>
              <a:t> An </a:t>
            </a:r>
            <a:r>
              <a:rPr lang="en-US" b="1" dirty="0">
                <a:solidFill>
                  <a:srgbClr val="00B050"/>
                </a:solidFill>
              </a:rPr>
              <a:t>algorithm</a:t>
            </a:r>
            <a:r>
              <a:rPr lang="en-US" dirty="0"/>
              <a:t> is a finite sequence of instructions, typically used to solve a class of problems or perform a computation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executed, on a provided set of </a:t>
            </a:r>
            <a:r>
              <a:rPr lang="en-US" b="1" dirty="0">
                <a:solidFill>
                  <a:srgbClr val="7030A0"/>
                </a:solidFill>
              </a:rPr>
              <a:t>inputs</a:t>
            </a:r>
            <a:r>
              <a:rPr lang="en-US" dirty="0"/>
              <a:t>, it will proceed through a set of well-defined states and will eventually produce an output.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10.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494081B8-4F2A-4E66-A70B-57B1C0825CC1}"/>
              </a:ext>
            </a:extLst>
          </p:cNvPr>
          <p:cNvSpPr/>
          <p:nvPr/>
        </p:nvSpPr>
        <p:spPr>
          <a:xfrm>
            <a:off x="10464797" y="2790092"/>
            <a:ext cx="625231" cy="3235570"/>
          </a:xfrm>
          <a:prstGeom prst="rightBrace">
            <a:avLst>
              <a:gd name="adj1" fmla="val 2833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73CED-F5EE-4B9F-8421-E3EFF842352F}"/>
              </a:ext>
            </a:extLst>
          </p:cNvPr>
          <p:cNvSpPr txBox="1"/>
          <p:nvPr/>
        </p:nvSpPr>
        <p:spPr>
          <a:xfrm rot="5400000">
            <a:off x="10863384" y="430136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87170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EE2E-99F3-4B5B-BBC5-88336664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programmer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3C1CA-2AE2-480C-BA38-312C72A91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034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a problem.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Come up with a general algorithm to solve it.</a:t>
            </a:r>
          </a:p>
          <a:p>
            <a:pPr lvl="1"/>
            <a:r>
              <a:rPr lang="en-US" dirty="0"/>
              <a:t>Step-by-step instructions.</a:t>
            </a:r>
          </a:p>
          <a:p>
            <a:pPr lvl="1"/>
            <a:r>
              <a:rPr lang="en-US" dirty="0"/>
              <a:t>Think of it as a ‘recipe’ or a ‘flowchart’.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Represent this algorithm as a program, using a chosen programming language.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Execute the program on a computer!</a:t>
            </a:r>
          </a:p>
        </p:txBody>
      </p:sp>
      <p:pic>
        <p:nvPicPr>
          <p:cNvPr id="3074" name="Picture 2" descr="Area of Circles (solutions, examples, worksheets, videos)">
            <a:extLst>
              <a:ext uri="{FF2B5EF4-FFF2-40B4-BE49-F238E27FC236}">
                <a16:creationId xmlns:a16="http://schemas.microsoft.com/office/drawing/2014/main" id="{9DE318DD-A343-48F2-9551-E3E5B437D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7"/>
          <a:stretch/>
        </p:blipFill>
        <p:spPr bwMode="auto">
          <a:xfrm>
            <a:off x="8743950" y="0"/>
            <a:ext cx="2019300" cy="17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1A891-7F05-4F80-A50D-B9287D26F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8" t="43282" r="52180" b="19590"/>
          <a:stretch/>
        </p:blipFill>
        <p:spPr>
          <a:xfrm>
            <a:off x="8431656" y="1825624"/>
            <a:ext cx="2922144" cy="1951690"/>
          </a:xfrm>
          <a:prstGeom prst="rect">
            <a:avLst/>
          </a:prstGeom>
        </p:spPr>
      </p:pic>
      <p:pic>
        <p:nvPicPr>
          <p:cNvPr id="3076" name="Picture 4" descr="Python Logo Download - AI - All Vector Logo">
            <a:extLst>
              <a:ext uri="{FF2B5EF4-FFF2-40B4-BE49-F238E27FC236}">
                <a16:creationId xmlns:a16="http://schemas.microsoft.com/office/drawing/2014/main" id="{27C22144-1F31-410E-BBC2-3F8C23FB7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8057149" y="3879813"/>
            <a:ext cx="3982915" cy="100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rack the Code: Getting Started in Computer Programming, Part 2 ...">
            <a:extLst>
              <a:ext uri="{FF2B5EF4-FFF2-40B4-BE49-F238E27FC236}">
                <a16:creationId xmlns:a16="http://schemas.microsoft.com/office/drawing/2014/main" id="{0522E815-E560-48B4-BF2D-5240780B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14" y="4990497"/>
            <a:ext cx="2610386" cy="17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1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9678" cy="4958129"/>
          </a:xfrm>
        </p:spPr>
        <p:txBody>
          <a:bodyPr/>
          <a:lstStyle/>
          <a:p>
            <a:r>
              <a:rPr lang="en-US" dirty="0"/>
              <a:t>Matthieu (</a:t>
            </a:r>
            <a:r>
              <a:rPr lang="en-US" b="1" dirty="0"/>
              <a:t>Matt</a:t>
            </a:r>
            <a:r>
              <a:rPr lang="en-US" dirty="0"/>
              <a:t>) DE MARI</a:t>
            </a:r>
          </a:p>
          <a:p>
            <a:r>
              <a:rPr lang="en-US" dirty="0"/>
              <a:t>Lecturer at SUTD (Python, Deep Learning, AI, and more)</a:t>
            </a:r>
          </a:p>
          <a:p>
            <a:r>
              <a:rPr lang="en-US" dirty="0"/>
              <a:t>Information Systems Technology and Design (ISTD) pillar/faculty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SUTD: 1.702.27</a:t>
            </a:r>
          </a:p>
          <a:p>
            <a:endParaRPr lang="en-GB" dirty="0"/>
          </a:p>
        </p:txBody>
      </p:sp>
      <p:pic>
        <p:nvPicPr>
          <p:cNvPr id="14" name="Content Placeholder 9" descr="A person holding an animal&#10;&#10;Description automatically generated">
            <a:extLst>
              <a:ext uri="{FF2B5EF4-FFF2-40B4-BE49-F238E27FC236}">
                <a16:creationId xmlns:a16="http://schemas.microsoft.com/office/drawing/2014/main" id="{631C6646-78AD-4334-BDE3-94904BC7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15" y="1747513"/>
            <a:ext cx="4469363" cy="45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400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r>
              <a:rPr lang="en-US" i="1" dirty="0"/>
              <a:t>Hint: it is NOT one of the persons below.</a:t>
            </a:r>
          </a:p>
        </p:txBody>
      </p:sp>
      <p:pic>
        <p:nvPicPr>
          <p:cNvPr id="5122" name="Picture 2" descr="Bill Gates launches Microsoft Windows Vista operating system ...">
            <a:extLst>
              <a:ext uri="{FF2B5EF4-FFF2-40B4-BE49-F238E27FC236}">
                <a16:creationId xmlns:a16="http://schemas.microsoft.com/office/drawing/2014/main" id="{C70F1E87-E3D0-40ED-9D57-34E911FB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53" y="3652965"/>
            <a:ext cx="4215424" cy="28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cBook Air - Wikipedia">
            <a:extLst>
              <a:ext uri="{FF2B5EF4-FFF2-40B4-BE49-F238E27FC236}">
                <a16:creationId xmlns:a16="http://schemas.microsoft.com/office/drawing/2014/main" id="{648E1510-38B6-4CB6-920A-0DEEDA45D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19202"/>
          <a:stretch/>
        </p:blipFill>
        <p:spPr bwMode="auto">
          <a:xfrm>
            <a:off x="6787662" y="3329352"/>
            <a:ext cx="2952716" cy="34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14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77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  <a:p>
            <a:r>
              <a:rPr lang="en-US" dirty="0"/>
              <a:t>Turing was highly influential in the development of theoretical computer science, formalized algorithmic concepts, and created the first Turing machine, which can be considered the first model of a general-purpose computer.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278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r>
              <a:rPr lang="en-US" dirty="0"/>
              <a:t>During World War 2, he came up with an idea of a “computer-like” machine, to decode encrypted transmissions from the German army.</a:t>
            </a:r>
          </a:p>
          <a:p>
            <a:r>
              <a:rPr lang="en-US" dirty="0"/>
              <a:t>Thanks to his decryption device, it has been estimated the war in Europe was shortened by more than two years and saved over 14 million lives.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11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r>
              <a:rPr lang="en-US" dirty="0"/>
              <a:t>During World War 2, he came up with an idea of a “computer-like” machine, to decode encrypted transmissions from the German army.</a:t>
            </a:r>
          </a:p>
          <a:p>
            <a:r>
              <a:rPr lang="en-US" dirty="0"/>
              <a:t>Thanks to his decryption device, it has been estimated the war in Europe was shortened by more than two years and saved over 14 million lives.</a:t>
            </a:r>
          </a:p>
          <a:p>
            <a:r>
              <a:rPr lang="en-US" dirty="0"/>
              <a:t>Learn more about Alan Turing, by watching </a:t>
            </a:r>
            <a:r>
              <a:rPr lang="en-US" b="1" dirty="0"/>
              <a:t>The Imitation Game</a:t>
            </a:r>
            <a:r>
              <a:rPr lang="en-US" dirty="0"/>
              <a:t> movie.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cript Analysis: “The Imitation Game” — Part 1: Scene By Scene ...">
            <a:extLst>
              <a:ext uri="{FF2B5EF4-FFF2-40B4-BE49-F238E27FC236}">
                <a16:creationId xmlns:a16="http://schemas.microsoft.com/office/drawing/2014/main" id="{2F688872-9B7E-4D9D-A793-B3DB8948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67" y="1927222"/>
            <a:ext cx="3018324" cy="424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19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4787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</p:txBody>
      </p:sp>
    </p:spTree>
    <p:extLst>
      <p:ext uri="{BB962C8B-B14F-4D97-AF65-F5344CB8AC3E}">
        <p14:creationId xmlns:p14="http://schemas.microsoft.com/office/powerpoint/2010/main" val="1570145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</p:txBody>
      </p:sp>
    </p:spTree>
    <p:extLst>
      <p:ext uri="{BB962C8B-B14F-4D97-AF65-F5344CB8AC3E}">
        <p14:creationId xmlns:p14="http://schemas.microsoft.com/office/powerpoint/2010/main" val="1148558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  <a:p>
            <a:pPr marL="0" indent="0">
              <a:buNone/>
            </a:pPr>
            <a:r>
              <a:rPr lang="en-US" b="1" dirty="0"/>
              <a:t>Because all operations performed by computers nowadays can be broken down to combinations of both aforementioned operations.</a:t>
            </a:r>
          </a:p>
        </p:txBody>
      </p:sp>
    </p:spTree>
    <p:extLst>
      <p:ext uri="{BB962C8B-B14F-4D97-AF65-F5344CB8AC3E}">
        <p14:creationId xmlns:p14="http://schemas.microsoft.com/office/powerpoint/2010/main" val="223085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Session1 – W1S1)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7790"/>
          </a:xfrm>
        </p:spPr>
        <p:txBody>
          <a:bodyPr>
            <a:normAutofit/>
          </a:bodyPr>
          <a:lstStyle/>
          <a:p>
            <a:r>
              <a:rPr lang="en-US" dirty="0"/>
              <a:t>About this course: syllabus, objective, </a:t>
            </a:r>
            <a:r>
              <a:rPr lang="en-US" dirty="0" err="1"/>
              <a:t>eDimension</a:t>
            </a:r>
            <a:r>
              <a:rPr lang="en-US" dirty="0"/>
              <a:t>, practice, grading, etc.</a:t>
            </a:r>
          </a:p>
          <a:p>
            <a:endParaRPr lang="en-US" dirty="0"/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Key concepts about programming and computer science.</a:t>
            </a:r>
          </a:p>
          <a:p>
            <a:r>
              <a:rPr lang="en-US" dirty="0"/>
              <a:t>Programming languages.</a:t>
            </a:r>
          </a:p>
          <a:p>
            <a:endParaRPr lang="en-US" dirty="0"/>
          </a:p>
          <a:p>
            <a:r>
              <a:rPr lang="en-US" dirty="0"/>
              <a:t>Installing and configuring Python, and extra packages.</a:t>
            </a:r>
          </a:p>
          <a:p>
            <a:r>
              <a:rPr lang="en-US" dirty="0"/>
              <a:t>Our first programs!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Definition (Von Neumann architecture):</a:t>
            </a:r>
            <a:r>
              <a:rPr lang="en-US" dirty="0"/>
              <a:t> The Von Neumann architecture describes one of the first architectures for a computer.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D25C18-ED44-4A07-81F0-B51FEC5A4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72366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2ABDDA-4CA1-4B42-AD44-6BAD1165F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963990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02353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first consists of a </a:t>
            </a:r>
            <a:r>
              <a:rPr lang="en-US" b="1" dirty="0"/>
              <a:t>Central Processing Unit (CPU)</a:t>
            </a:r>
            <a:r>
              <a:rPr lang="en-US" dirty="0"/>
              <a:t>, which itself consists of…</a:t>
            </a:r>
          </a:p>
          <a:p>
            <a:r>
              <a:rPr lang="en-US" dirty="0"/>
              <a:t>An </a:t>
            </a:r>
            <a:r>
              <a:rPr lang="en-US" b="1" dirty="0"/>
              <a:t>Arithmetic/Logic Unit </a:t>
            </a:r>
            <a:r>
              <a:rPr lang="en-US" dirty="0"/>
              <a:t>(in charge of dealing with instructions, typically math operations, in binary 0/1),</a:t>
            </a:r>
          </a:p>
          <a:p>
            <a:r>
              <a:rPr lang="en-US" dirty="0"/>
              <a:t>And </a:t>
            </a:r>
            <a:r>
              <a:rPr lang="en-US" b="1" dirty="0"/>
              <a:t>a Control Unit </a:t>
            </a:r>
            <a:r>
              <a:rPr lang="en-US" dirty="0"/>
              <a:t>(in charge of the hardware and communication between different hardware elements)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35A0B2-0B44-4E35-BBDF-7D6FBB360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942606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B152EA7-B1E1-4B48-A91A-64E8BB1AC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440125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11509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7461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/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72841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  <a:p>
            <a:r>
              <a:rPr lang="en-US" b="1" dirty="0"/>
              <a:t>Inputs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Outputs</a:t>
            </a:r>
            <a:r>
              <a:rPr lang="en-US" dirty="0"/>
              <a:t> </a:t>
            </a:r>
            <a:r>
              <a:rPr lang="en-US" b="1" dirty="0"/>
              <a:t>Devices</a:t>
            </a:r>
            <a:r>
              <a:rPr lang="en-US" dirty="0"/>
              <a:t> (e.g. mouse, keyboard, screen, microphone, webcam, etc.).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133758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514868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98556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14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41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binary is heavy and difficult to read for humans.</a:t>
            </a:r>
          </a:p>
          <a:p>
            <a:r>
              <a:rPr lang="en-US" b="1" dirty="0"/>
              <a:t>Example: </a:t>
            </a:r>
            <a:r>
              <a:rPr lang="en-US" dirty="0"/>
              <a:t>“Matthieu”, in binary, is “01001101 01100001 01110100 01110100 01101000 01101001 01100101 01110101“.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12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/>
              <a:t>High-level language: </a:t>
            </a:r>
            <a:r>
              <a:rPr lang="en-US" dirty="0"/>
              <a:t>closer to human language</a:t>
            </a:r>
          </a:p>
          <a:p>
            <a:pPr lvl="1"/>
            <a:r>
              <a:rPr lang="en-US" b="1" dirty="0"/>
              <a:t>Low-level language: </a:t>
            </a:r>
            <a:r>
              <a:rPr lang="en-US" dirty="0"/>
              <a:t>closer to binary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8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High-level language: </a:t>
            </a:r>
            <a:r>
              <a:rPr lang="en-US" dirty="0">
                <a:solidFill>
                  <a:schemeClr val="accent1"/>
                </a:solidFill>
              </a:rPr>
              <a:t>close to human language (easy to learn)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Low-level language: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close to binary (difficult to learn)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5EBED8-2EA8-49DE-96CB-7A9189C349B4}"/>
              </a:ext>
            </a:extLst>
          </p:cNvPr>
          <p:cNvSpPr/>
          <p:nvPr/>
        </p:nvSpPr>
        <p:spPr>
          <a:xfrm>
            <a:off x="8932985" y="5337908"/>
            <a:ext cx="422030" cy="1641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6AD9910-A775-4C36-BA88-AAFDC5053383}"/>
              </a:ext>
            </a:extLst>
          </p:cNvPr>
          <p:cNvSpPr/>
          <p:nvPr/>
        </p:nvSpPr>
        <p:spPr>
          <a:xfrm>
            <a:off x="8768861" y="4269519"/>
            <a:ext cx="750277" cy="953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About Python: </a:t>
            </a:r>
            <a:r>
              <a:rPr lang="en-US" dirty="0"/>
              <a:t>Python is an interpreted, high-level, general-purpose programming language.</a:t>
            </a:r>
          </a:p>
          <a:p>
            <a:r>
              <a:rPr lang="en-US" dirty="0"/>
              <a:t>Created by Guido van Rossum and first released in 1991.</a:t>
            </a:r>
          </a:p>
          <a:p>
            <a:r>
              <a:rPr lang="en-US" dirty="0"/>
              <a:t>Currently on its </a:t>
            </a:r>
            <a:r>
              <a:rPr lang="en-US" b="1" dirty="0"/>
              <a:t>v3</a:t>
            </a:r>
            <a:r>
              <a:rPr lang="en-US" dirty="0"/>
              <a:t>, since </a:t>
            </a:r>
            <a:r>
              <a:rPr lang="en-US" b="1" dirty="0"/>
              <a:t>2008</a:t>
            </a:r>
            <a:r>
              <a:rPr lang="en-US" dirty="0"/>
              <a:t>.</a:t>
            </a:r>
          </a:p>
          <a:p>
            <a:r>
              <a:rPr lang="en-US" dirty="0"/>
              <a:t>Python's design philosophy emphasizes code </a:t>
            </a:r>
            <a:r>
              <a:rPr lang="en-US" b="1" dirty="0"/>
              <a:t>readability</a:t>
            </a:r>
            <a:r>
              <a:rPr lang="en-US" dirty="0"/>
              <a:t>.</a:t>
            </a:r>
          </a:p>
          <a:p>
            <a:r>
              <a:rPr lang="en-US" dirty="0"/>
              <a:t>Its language constructs aim to help programmers write clear, logical code for small and large-scale projects.</a:t>
            </a:r>
          </a:p>
        </p:txBody>
      </p:sp>
      <p:pic>
        <p:nvPicPr>
          <p:cNvPr id="6" name="Picture 4" descr="Python Logo Download - AI - All Vector Logo">
            <a:extLst>
              <a:ext uri="{FF2B5EF4-FFF2-40B4-BE49-F238E27FC236}">
                <a16:creationId xmlns:a16="http://schemas.microsoft.com/office/drawing/2014/main" id="{4A199E1E-DAE6-49C4-B69D-132687E37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6611304" y="1905855"/>
            <a:ext cx="5339015" cy="135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's creator thinks it has a diversity problem — Quartz">
            <a:extLst>
              <a:ext uri="{FF2B5EF4-FFF2-40B4-BE49-F238E27FC236}">
                <a16:creationId xmlns:a16="http://schemas.microsoft.com/office/drawing/2014/main" id="{AD6D7572-0E07-441E-B357-9D7EA4A4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65" y="3442188"/>
            <a:ext cx="4618892" cy="25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325F-6FA4-43B1-ABC9-E70DEBBF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this Summer School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886E-E1DF-4DBE-8849-C35CB892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Objectives:</a:t>
            </a:r>
          </a:p>
          <a:p>
            <a:r>
              <a:rPr lang="en-US" dirty="0"/>
              <a:t>Give the students an introduction to Computer Science,</a:t>
            </a:r>
          </a:p>
          <a:p>
            <a:r>
              <a:rPr lang="en-US" dirty="0"/>
              <a:t>Programming,</a:t>
            </a:r>
          </a:p>
          <a:p>
            <a:r>
              <a:rPr lang="en-US" dirty="0"/>
              <a:t>and Python.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Delivery:</a:t>
            </a:r>
          </a:p>
          <a:p>
            <a:r>
              <a:rPr lang="en-US" dirty="0"/>
              <a:t>3x 2h-lessons per week</a:t>
            </a:r>
          </a:p>
          <a:p>
            <a:r>
              <a:rPr lang="en-US" dirty="0"/>
              <a:t>Lessons include a bit of theory (PPT slides) and practice activities (in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28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64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r>
              <a:rPr lang="en-US" b="1" dirty="0"/>
              <a:t>Wide variety of packages:</a:t>
            </a:r>
            <a:r>
              <a:rPr lang="en-US" dirty="0"/>
              <a:t> can be used for multiple purposes (computer software, phone apps, video games, web, etc.)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98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r>
              <a:rPr lang="en-US" b="1" dirty="0"/>
              <a:t>Wide variety of packages:</a:t>
            </a:r>
            <a:r>
              <a:rPr lang="en-US" dirty="0"/>
              <a:t> can be used for multiple purposes (computer software, phone apps, video games, web, etc.)</a:t>
            </a:r>
          </a:p>
          <a:p>
            <a:r>
              <a:rPr lang="en-US" b="1" dirty="0"/>
              <a:t>Dynamic typing: </a:t>
            </a:r>
            <a:r>
              <a:rPr lang="en-US" dirty="0"/>
              <a:t>in layman terms, Python is able to manage the data saved to memory, in an automated and efficient fashion, without human intervention.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25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r>
              <a:rPr lang="en-US" b="1" dirty="0"/>
              <a:t>Wide variety of packages:</a:t>
            </a:r>
            <a:r>
              <a:rPr lang="en-US" dirty="0"/>
              <a:t> can be used for multiple purposes (computer software, phone apps, video games, web, etc.)</a:t>
            </a:r>
          </a:p>
          <a:p>
            <a:r>
              <a:rPr lang="en-US" b="1" dirty="0"/>
              <a:t>Dynamic typing: </a:t>
            </a:r>
            <a:r>
              <a:rPr lang="en-US" dirty="0"/>
              <a:t>in layman terms, Python is able to manage the data saved to memory, in an automated and efficient fashion, without human intervention.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DC2A-446B-4968-B5F0-73A7299B2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973759"/>
          </a:xfrm>
        </p:spPr>
        <p:txBody>
          <a:bodyPr>
            <a:normAutofit/>
          </a:bodyPr>
          <a:lstStyle/>
          <a:p>
            <a:r>
              <a:rPr lang="en-US" b="1" dirty="0"/>
              <a:t>Python is the #1 language for data science and AI at the moment: </a:t>
            </a:r>
            <a:r>
              <a:rPr lang="en-US" dirty="0"/>
              <a:t>several frameworks such as </a:t>
            </a:r>
            <a:r>
              <a:rPr lang="en-US" dirty="0" err="1"/>
              <a:t>Tensorflow</a:t>
            </a:r>
            <a:r>
              <a:rPr lang="en-US" dirty="0"/>
              <a:t> (Google AI), </a:t>
            </a:r>
            <a:r>
              <a:rPr lang="en-US" dirty="0" err="1"/>
              <a:t>Pytorch</a:t>
            </a:r>
            <a:r>
              <a:rPr lang="en-US" dirty="0"/>
              <a:t> (widely used in academic research on AI), etc.</a:t>
            </a:r>
          </a:p>
        </p:txBody>
      </p:sp>
      <p:pic>
        <p:nvPicPr>
          <p:cNvPr id="3076" name="Picture 4" descr="most learned programming languages">
            <a:extLst>
              <a:ext uri="{FF2B5EF4-FFF2-40B4-BE49-F238E27FC236}">
                <a16:creationId xmlns:a16="http://schemas.microsoft.com/office/drawing/2014/main" id="{A388C95C-C1C9-4353-86A6-7D615272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23" y="4612693"/>
            <a:ext cx="5449277" cy="14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621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Python is widely used in IT companies: </a:t>
            </a:r>
            <a:r>
              <a:rPr lang="en-US" dirty="0"/>
              <a:t>see Figure on the right.</a:t>
            </a:r>
            <a:endParaRPr lang="en-US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7FF1C0-6BF6-42A8-B02D-4E62D91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79" y="1572054"/>
            <a:ext cx="5558046" cy="33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49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Python is widely used in IT companies: </a:t>
            </a:r>
            <a:r>
              <a:rPr lang="en-US" dirty="0"/>
              <a:t>see Figure on the right.</a:t>
            </a:r>
            <a:endParaRPr lang="en-US" b="1" dirty="0"/>
          </a:p>
          <a:p>
            <a:r>
              <a:rPr lang="en-US" b="1" dirty="0"/>
              <a:t>Also, high interoperability with other languages: </a:t>
            </a:r>
            <a:r>
              <a:rPr lang="en-US" dirty="0"/>
              <a:t>Jumping to </a:t>
            </a:r>
            <a:r>
              <a:rPr lang="en-US"/>
              <a:t>or including another language </a:t>
            </a:r>
            <a:r>
              <a:rPr lang="en-US" dirty="0"/>
              <a:t>(Java, C, SQL, etc.) is easy, once you know Python.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7FF1C0-6BF6-42A8-B02D-4E62D91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79" y="1572054"/>
            <a:ext cx="5558046" cy="33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294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Python is widely used in IT companies: </a:t>
            </a:r>
            <a:r>
              <a:rPr lang="en-US" dirty="0"/>
              <a:t>see Figure on the right.</a:t>
            </a:r>
            <a:endParaRPr lang="en-US" b="1" dirty="0"/>
          </a:p>
          <a:p>
            <a:r>
              <a:rPr lang="en-US" b="1" dirty="0"/>
              <a:t>Also, high interoperability with other languages: </a:t>
            </a:r>
            <a:r>
              <a:rPr lang="en-US" dirty="0"/>
              <a:t>Jumping to </a:t>
            </a:r>
            <a:r>
              <a:rPr lang="en-US"/>
              <a:t>or including another language </a:t>
            </a:r>
            <a:r>
              <a:rPr lang="en-US" dirty="0"/>
              <a:t>(Java, C, SQL, etc.) is easy, once you know Python.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C72EB-57C1-4195-9C03-E374E8533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079" y="5386142"/>
            <a:ext cx="11504246" cy="1325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/>
              <a:t>Overall, Python is a good </a:t>
            </a:r>
            <a:r>
              <a:rPr lang="en-US" sz="3200" b="1" dirty="0"/>
              <a:t>entry</a:t>
            </a:r>
            <a:r>
              <a:rPr lang="en-US" sz="3200" dirty="0"/>
              <a:t> </a:t>
            </a:r>
            <a:r>
              <a:rPr lang="en-US" sz="3200" b="1" dirty="0"/>
              <a:t>point</a:t>
            </a:r>
            <a:r>
              <a:rPr lang="en-US" sz="3200" dirty="0"/>
              <a:t> for beginners in both programming and computer science, and therefore the first language we teach in SUTD. </a:t>
            </a:r>
          </a:p>
          <a:p>
            <a:pPr algn="ctr"/>
            <a:endParaRPr lang="en-US" sz="3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7FF1C0-6BF6-42A8-B02D-4E62D91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79" y="1572054"/>
            <a:ext cx="5558046" cy="33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49B5-0779-41CA-AABF-284851EC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E428A-BDB7-4401-96D1-3FCEB78D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class, we will use </a:t>
            </a:r>
            <a:r>
              <a:rPr lang="en-US" b="1" dirty="0"/>
              <a:t>Python 3.9(.6) </a:t>
            </a:r>
            <a:r>
              <a:rPr lang="en-US" dirty="0"/>
              <a:t>(latest stable version as on the 19</a:t>
            </a:r>
            <a:r>
              <a:rPr lang="en-US" baseline="30000" dirty="0"/>
              <a:t>th</a:t>
            </a:r>
            <a:r>
              <a:rPr lang="en-US" dirty="0"/>
              <a:t> of July 2021).</a:t>
            </a:r>
          </a:p>
          <a:p>
            <a:r>
              <a:rPr lang="en-US" dirty="0"/>
              <a:t>Download it here (for 32/64-bit Windows and Mac users, Linux users can get it via apt-get or </a:t>
            </a:r>
            <a:r>
              <a:rPr lang="en-US" dirty="0" err="1"/>
              <a:t>SoftwareCenter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https://www.python.org/downloads/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909C2-E312-4554-95B3-5931BF520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8" t="16082" r="9768" b="33333"/>
          <a:stretch/>
        </p:blipFill>
        <p:spPr>
          <a:xfrm>
            <a:off x="2503795" y="4129426"/>
            <a:ext cx="7356642" cy="26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55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49B5-0779-41CA-AABF-284851EC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E428A-BDB7-4401-96D1-3FCEB78D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class, we will use </a:t>
            </a:r>
            <a:r>
              <a:rPr lang="en-US" b="1" dirty="0"/>
              <a:t>Python 3.9(.6) </a:t>
            </a:r>
            <a:r>
              <a:rPr lang="en-US" dirty="0"/>
              <a:t>(latest stable version as on the 19</a:t>
            </a:r>
            <a:r>
              <a:rPr lang="en-US" baseline="30000" dirty="0"/>
              <a:t>th</a:t>
            </a:r>
            <a:r>
              <a:rPr lang="en-US" dirty="0"/>
              <a:t> of July 2021).</a:t>
            </a:r>
          </a:p>
          <a:p>
            <a:r>
              <a:rPr lang="en-US" dirty="0"/>
              <a:t>Download it here (for 32/64-bit Windows and Mac users, Linux users can get it via apt-get or </a:t>
            </a:r>
            <a:r>
              <a:rPr lang="en-US" dirty="0" err="1"/>
              <a:t>SoftwareCenter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https://www.python.org/downloads/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909C2-E312-4554-95B3-5931BF520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8" t="16082" r="9768" b="33333"/>
          <a:stretch/>
        </p:blipFill>
        <p:spPr>
          <a:xfrm>
            <a:off x="2503795" y="4129426"/>
            <a:ext cx="7356642" cy="262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8BF361-780F-491A-BA25-2DABB7823B83}"/>
              </a:ext>
            </a:extLst>
          </p:cNvPr>
          <p:cNvSpPr txBox="1"/>
          <p:nvPr/>
        </p:nvSpPr>
        <p:spPr>
          <a:xfrm rot="629036">
            <a:off x="7151835" y="520074"/>
            <a:ext cx="4652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Install it now!</a:t>
            </a:r>
          </a:p>
        </p:txBody>
      </p:sp>
    </p:spTree>
    <p:extLst>
      <p:ext uri="{BB962C8B-B14F-4D97-AF65-F5344CB8AC3E}">
        <p14:creationId xmlns:p14="http://schemas.microsoft.com/office/powerpoint/2010/main" val="439244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/>
          <a:lstStyle/>
          <a:p>
            <a:r>
              <a:rPr lang="en-US" dirty="0"/>
              <a:t>Check your installation has completed appropriately, by trying to open a </a:t>
            </a:r>
            <a:r>
              <a:rPr lang="en-US" b="1" dirty="0"/>
              <a:t>console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Windows: </a:t>
            </a:r>
            <a:r>
              <a:rPr lang="en-US" dirty="0"/>
              <a:t>the cool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Windows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 err="1"/>
              <a:t>cmd</a:t>
            </a:r>
            <a:r>
              <a:rPr lang="en-US" dirty="0"/>
              <a:t>, and press </a:t>
            </a:r>
            <a:r>
              <a:rPr lang="en-US" b="1" dirty="0"/>
              <a:t>Enter.</a:t>
            </a:r>
          </a:p>
          <a:p>
            <a:endParaRPr lang="en-US" b="1" dirty="0"/>
          </a:p>
        </p:txBody>
      </p:sp>
      <p:pic>
        <p:nvPicPr>
          <p:cNvPr id="4098" name="Picture 2" descr="How to Force Quit an Application on a Windows 10 PC : HelloTech How">
            <a:extLst>
              <a:ext uri="{FF2B5EF4-FFF2-40B4-BE49-F238E27FC236}">
                <a16:creationId xmlns:a16="http://schemas.microsoft.com/office/drawing/2014/main" id="{AE44D1AC-2835-461F-8A78-5174F3791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69"/>
          <a:stretch/>
        </p:blipFill>
        <p:spPr bwMode="auto">
          <a:xfrm>
            <a:off x="6418141" y="1555261"/>
            <a:ext cx="2077183" cy="25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se Windows Key + R To Quickly Launch Apps As Administrator">
            <a:extLst>
              <a:ext uri="{FF2B5EF4-FFF2-40B4-BE49-F238E27FC236}">
                <a16:creationId xmlns:a16="http://schemas.microsoft.com/office/drawing/2014/main" id="{72BCC666-E313-4DAA-8604-0F2F9E5C6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665" y="1917811"/>
            <a:ext cx="3027850" cy="169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82DD8-121C-444B-A207-E3498C1E8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r="35292" b="72513"/>
          <a:stretch/>
        </p:blipFill>
        <p:spPr>
          <a:xfrm>
            <a:off x="7198534" y="4307577"/>
            <a:ext cx="4042280" cy="23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Week1 Session 1 (W1S1): Getting started, key concepts, configuring and installing Python</a:t>
            </a:r>
          </a:p>
          <a:p>
            <a:r>
              <a:rPr lang="en-US" dirty="0"/>
              <a:t>W1S2: Variables, math operators, comments, printing and getting</a:t>
            </a:r>
          </a:p>
          <a:p>
            <a:r>
              <a:rPr lang="en-US" dirty="0"/>
              <a:t>W1S3: None type, Boolean types and functions</a:t>
            </a:r>
          </a:p>
          <a:p>
            <a:r>
              <a:rPr lang="en-US" dirty="0"/>
              <a:t>W2S1: More practice on functions</a:t>
            </a:r>
          </a:p>
          <a:p>
            <a:r>
              <a:rPr lang="en-US" dirty="0"/>
              <a:t>W2S2: If, </a:t>
            </a:r>
            <a:r>
              <a:rPr lang="en-US" dirty="0" err="1"/>
              <a:t>elif</a:t>
            </a:r>
            <a:r>
              <a:rPr lang="en-US" dirty="0"/>
              <a:t>, else, while, break statements</a:t>
            </a:r>
          </a:p>
          <a:p>
            <a:r>
              <a:rPr lang="en-US" dirty="0"/>
              <a:t>W2S3: More practice on if, </a:t>
            </a:r>
            <a:r>
              <a:rPr lang="en-US" dirty="0" err="1"/>
              <a:t>elif</a:t>
            </a:r>
            <a:r>
              <a:rPr lang="en-US" dirty="0"/>
              <a:t>, else, while</a:t>
            </a:r>
          </a:p>
          <a:p>
            <a:r>
              <a:rPr lang="en-US" dirty="0"/>
              <a:t>W3S1: For loops, generators and recursion</a:t>
            </a:r>
          </a:p>
          <a:p>
            <a:r>
              <a:rPr lang="en-US" dirty="0"/>
              <a:t>W3S2: The list type</a:t>
            </a:r>
          </a:p>
          <a:p>
            <a:r>
              <a:rPr lang="en-US" dirty="0"/>
              <a:t>W3S3: Advanced concepts on for loops and list type</a:t>
            </a:r>
          </a:p>
        </p:txBody>
      </p:sp>
    </p:spTree>
    <p:extLst>
      <p:ext uri="{BB962C8B-B14F-4D97-AF65-F5344CB8AC3E}">
        <p14:creationId xmlns:p14="http://schemas.microsoft.com/office/powerpoint/2010/main" val="1133865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 – option 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Windows option 2: </a:t>
            </a:r>
            <a:r>
              <a:rPr lang="en-US" dirty="0"/>
              <a:t>faster and more convenient way, in my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an</a:t>
            </a:r>
            <a:r>
              <a:rPr lang="en-US" dirty="0"/>
              <a:t> </a:t>
            </a:r>
            <a:r>
              <a:rPr lang="en-US" b="1" dirty="0"/>
              <a:t>explorer</a:t>
            </a:r>
            <a:r>
              <a:rPr lang="en-US" dirty="0"/>
              <a:t> in the folder you attempt to work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Hold</a:t>
            </a:r>
            <a:r>
              <a:rPr lang="en-US" dirty="0"/>
              <a:t> </a:t>
            </a:r>
            <a:r>
              <a:rPr lang="en-US" b="1" dirty="0"/>
              <a:t>shift</a:t>
            </a:r>
            <a:r>
              <a:rPr lang="en-US" dirty="0"/>
              <a:t> and </a:t>
            </a:r>
            <a:r>
              <a:rPr lang="en-US" b="1" dirty="0"/>
              <a:t>right-click</a:t>
            </a:r>
            <a:r>
              <a:rPr lang="en-US" dirty="0"/>
              <a:t> in an empty space of the explorer window.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Choose “Open </a:t>
            </a:r>
            <a:r>
              <a:rPr lang="en-US" b="1" dirty="0" err="1"/>
              <a:t>Powershell</a:t>
            </a:r>
            <a:r>
              <a:rPr lang="en-US" b="1" dirty="0"/>
              <a:t> window here”.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CA2D1-D598-4494-9A0F-7203BD116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3771" b="16690"/>
          <a:stretch/>
        </p:blipFill>
        <p:spPr>
          <a:xfrm>
            <a:off x="6403427" y="1414779"/>
            <a:ext cx="5483774" cy="54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63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(Mac OS)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Mac: </a:t>
            </a:r>
            <a:r>
              <a:rPr lang="en-US" dirty="0"/>
              <a:t>roughly the same procedure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Command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Space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/>
              <a:t>Terminal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 should appear as your top result, click it</a:t>
            </a:r>
            <a:endParaRPr lang="en-US" b="1" dirty="0"/>
          </a:p>
        </p:txBody>
      </p:sp>
      <p:pic>
        <p:nvPicPr>
          <p:cNvPr id="6146" name="Picture 2" descr="Search Your Mac: Command Spacebar - Teacher Tech">
            <a:extLst>
              <a:ext uri="{FF2B5EF4-FFF2-40B4-BE49-F238E27FC236}">
                <a16:creationId xmlns:a16="http://schemas.microsoft.com/office/drawing/2014/main" id="{1A992542-FB94-4CC3-8D26-1FFA7C04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468" y="4743450"/>
            <a:ext cx="22764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7 simple ways to open Terminal on Mac">
            <a:extLst>
              <a:ext uri="{FF2B5EF4-FFF2-40B4-BE49-F238E27FC236}">
                <a16:creationId xmlns:a16="http://schemas.microsoft.com/office/drawing/2014/main" id="{EA3F5136-7912-4004-8C36-6B0D325F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86" y="1868168"/>
            <a:ext cx="5470093" cy="4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18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93DC8-B80A-4562-9B37-FA2C4419C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95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3514E-16BC-45AA-A63A-0040C0021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1FB1F-1F00-496C-A9FD-2F8FD4F00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3815" b="56999"/>
          <a:stretch/>
        </p:blipFill>
        <p:spPr>
          <a:xfrm>
            <a:off x="7651260" y="4085563"/>
            <a:ext cx="2899509" cy="240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78A4C-B743-4BD1-B5ED-99B9476195EB}"/>
              </a:ext>
            </a:extLst>
          </p:cNvPr>
          <p:cNvSpPr txBox="1"/>
          <p:nvPr/>
        </p:nvSpPr>
        <p:spPr>
          <a:xfrm>
            <a:off x="6687038" y="2951946"/>
            <a:ext cx="4829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 exit Python, simply type quit() and press enter.</a:t>
            </a:r>
          </a:p>
        </p:txBody>
      </p:sp>
    </p:spTree>
    <p:extLst>
      <p:ext uri="{BB962C8B-B14F-4D97-AF65-F5344CB8AC3E}">
        <p14:creationId xmlns:p14="http://schemas.microsoft.com/office/powerpoint/2010/main" val="1661056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r>
              <a:rPr lang="en-US" dirty="0"/>
              <a:t>To do so, run the following command in your console.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–m pip install </a:t>
            </a:r>
            <a:r>
              <a:rPr lang="en-US" b="1" dirty="0" err="1"/>
              <a:t>numpy</a:t>
            </a:r>
            <a:r>
              <a:rPr lang="en-US" b="1" dirty="0"/>
              <a:t> notebook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you are using </a:t>
            </a:r>
            <a:r>
              <a:rPr lang="en-US" b="1" dirty="0"/>
              <a:t>py3, python or python3 </a:t>
            </a:r>
            <a:r>
              <a:rPr lang="en-US" dirty="0"/>
              <a:t>instead of </a:t>
            </a:r>
            <a:r>
              <a:rPr lang="en-US" b="1" dirty="0" err="1"/>
              <a:t>py</a:t>
            </a:r>
            <a:r>
              <a:rPr lang="en-US" dirty="0"/>
              <a:t>, adjust accordingly!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0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r>
              <a:rPr lang="en-US" dirty="0"/>
              <a:t>To do so, run the following command in your console.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–m pip install </a:t>
            </a:r>
            <a:r>
              <a:rPr lang="en-US" b="1" dirty="0" err="1"/>
              <a:t>numpy</a:t>
            </a:r>
            <a:r>
              <a:rPr lang="en-US" b="1" dirty="0"/>
              <a:t> notebook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you are using </a:t>
            </a:r>
            <a:r>
              <a:rPr lang="en-US" b="1" dirty="0"/>
              <a:t>py3, python or python3</a:t>
            </a:r>
            <a:r>
              <a:rPr lang="en-US" dirty="0"/>
              <a:t> instead of </a:t>
            </a:r>
            <a:r>
              <a:rPr lang="en-US" b="1" dirty="0" err="1"/>
              <a:t>py</a:t>
            </a:r>
            <a:r>
              <a:rPr lang="en-US" dirty="0"/>
              <a:t>, adjust accordingly!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C8EB1-8A22-4702-8D9D-7D2EA2582EDC}"/>
              </a:ext>
            </a:extLst>
          </p:cNvPr>
          <p:cNvSpPr txBox="1"/>
          <p:nvPr/>
        </p:nvSpPr>
        <p:spPr>
          <a:xfrm>
            <a:off x="6430107" y="2822451"/>
            <a:ext cx="5597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 shall run for a while, download and install a few things…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numpy</a:t>
            </a:r>
            <a:r>
              <a:rPr lang="en-US" sz="2800" dirty="0"/>
              <a:t> for advanced math computation and notebook, which we will use later 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BA556-208F-4D93-8B16-E57ECACFE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65208"/>
          <a:stretch/>
        </p:blipFill>
        <p:spPr>
          <a:xfrm>
            <a:off x="6430107" y="5275651"/>
            <a:ext cx="5597769" cy="12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9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E684638-5736-4F2E-9F84-DEC9C975D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A75356-51EF-4166-A699-4C313B314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77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27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11266" name="Picture 2" descr="Step 51: Learn to Say “Hello, World” ~ Thomas Guest">
            <a:extLst>
              <a:ext uri="{FF2B5EF4-FFF2-40B4-BE49-F238E27FC236}">
                <a16:creationId xmlns:a16="http://schemas.microsoft.com/office/drawing/2014/main" id="{8486DEC3-485E-4F65-807D-F76A799D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55" y="3429000"/>
            <a:ext cx="5067267" cy="33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W4S1: Debugging, errors, asserts and time</a:t>
            </a:r>
          </a:p>
          <a:p>
            <a:r>
              <a:rPr lang="en-US" dirty="0"/>
              <a:t>W4S2: </a:t>
            </a: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  <a:p>
            <a:r>
              <a:rPr lang="en-US" dirty="0"/>
              <a:t>W5S1: More on </a:t>
            </a:r>
            <a:r>
              <a:rPr lang="en-US" dirty="0" err="1"/>
              <a:t>Numpy</a:t>
            </a:r>
            <a:r>
              <a:rPr lang="en-US" dirty="0"/>
              <a:t> (part2), randomness and mini-project #1</a:t>
            </a:r>
          </a:p>
          <a:p>
            <a:r>
              <a:rPr lang="en-US" dirty="0"/>
              <a:t>W5S2: Everything about strings</a:t>
            </a:r>
          </a:p>
          <a:p>
            <a:r>
              <a:rPr lang="en-US" dirty="0"/>
              <a:t>W5S3: Dictionaries and object-oriented thinking</a:t>
            </a:r>
          </a:p>
          <a:p>
            <a:r>
              <a:rPr lang="en-US" dirty="0"/>
              <a:t>W6S1: Object-oriented programming (part 1)</a:t>
            </a:r>
          </a:p>
          <a:p>
            <a:r>
              <a:rPr lang="en-US" dirty="0"/>
              <a:t>W6S2: Object-oriented programming (part 2) and mini-project #2</a:t>
            </a:r>
          </a:p>
          <a:p>
            <a:r>
              <a:rPr lang="en-US" dirty="0"/>
              <a:t>W6S3: Final exam? (to be confirmed)</a:t>
            </a:r>
          </a:p>
        </p:txBody>
      </p:sp>
    </p:spTree>
    <p:extLst>
      <p:ext uri="{BB962C8B-B14F-4D97-AF65-F5344CB8AC3E}">
        <p14:creationId xmlns:p14="http://schemas.microsoft.com/office/powerpoint/2010/main" val="4064766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F8CB911-1E85-48E2-9A3B-C807E7CAA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5076" b="62256"/>
          <a:stretch/>
        </p:blipFill>
        <p:spPr>
          <a:xfrm>
            <a:off x="6789617" y="2121897"/>
            <a:ext cx="4564183" cy="36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14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 does not bear the same meaning as seen in mathematics.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7C8F42-0E62-4CB0-944C-66D531402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5076" b="62256"/>
          <a:stretch/>
        </p:blipFill>
        <p:spPr>
          <a:xfrm>
            <a:off x="6789617" y="2121897"/>
            <a:ext cx="4564183" cy="36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743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 does not bear the same meaning as seen in mathematics.</a:t>
                </a:r>
              </a:p>
              <a:p>
                <a:r>
                  <a:rPr lang="en-US" dirty="0"/>
                  <a:t>In computer science it means:</a:t>
                </a:r>
              </a:p>
              <a:p>
                <a:pPr lvl="1"/>
                <a:r>
                  <a:rPr lang="en-US" dirty="0"/>
                  <a:t>Assign what is on the right-hand side of the equal sign to memory.</a:t>
                </a:r>
              </a:p>
              <a:p>
                <a:pPr lvl="1"/>
                <a:r>
                  <a:rPr lang="en-US" dirty="0"/>
                  <a:t>The name of this element, called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, consists of the text on the left-hand side of the equal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2000" b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F8CB911-1E85-48E2-9A3B-C807E7CAA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5076" b="62256"/>
          <a:stretch/>
        </p:blipFill>
        <p:spPr>
          <a:xfrm>
            <a:off x="6789617" y="2121897"/>
            <a:ext cx="4564183" cy="36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31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Here,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17DA6D6-26EF-4047-A53D-8F66724C22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5076" b="62256"/>
          <a:stretch/>
        </p:blipFill>
        <p:spPr>
          <a:xfrm>
            <a:off x="6789617" y="2121897"/>
            <a:ext cx="4564183" cy="36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5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Here,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52E56D6-88F8-4621-92A7-1EBCDF101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5076" b="62256"/>
          <a:stretch/>
        </p:blipFill>
        <p:spPr>
          <a:xfrm>
            <a:off x="6789617" y="2121897"/>
            <a:ext cx="4564183" cy="36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40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Here,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52E56D6-88F8-4621-92A7-1EBCDF101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5076" b="62256"/>
          <a:stretch/>
        </p:blipFill>
        <p:spPr>
          <a:xfrm>
            <a:off x="6977186" y="762021"/>
            <a:ext cx="4564183" cy="3607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88B97-3875-4DB0-8640-63AAAD481A97}"/>
              </a:ext>
            </a:extLst>
          </p:cNvPr>
          <p:cNvSpPr txBox="1"/>
          <p:nvPr/>
        </p:nvSpPr>
        <p:spPr>
          <a:xfrm rot="776174">
            <a:off x="7737231" y="4454582"/>
            <a:ext cx="32824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Executes in the background but shows nothing!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Need to explicitly ask for a print().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B788A7-653F-47CC-86D4-1176091F63A1}"/>
              </a:ext>
            </a:extLst>
          </p:cNvPr>
          <p:cNvSpPr/>
          <p:nvPr/>
        </p:nvSpPr>
        <p:spPr>
          <a:xfrm>
            <a:off x="9378462" y="2899508"/>
            <a:ext cx="2370798" cy="2219569"/>
          </a:xfrm>
          <a:custGeom>
            <a:avLst/>
            <a:gdLst>
              <a:gd name="connsiteX0" fmla="*/ 0 w 2370798"/>
              <a:gd name="connsiteY0" fmla="*/ 0 h 2219569"/>
              <a:gd name="connsiteX1" fmla="*/ 2328984 w 2370798"/>
              <a:gd name="connsiteY1" fmla="*/ 844061 h 2219569"/>
              <a:gd name="connsiteX2" fmla="*/ 1273907 w 2370798"/>
              <a:gd name="connsiteY2" fmla="*/ 2219569 h 22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0798" h="2219569">
                <a:moveTo>
                  <a:pt x="0" y="0"/>
                </a:moveTo>
                <a:cubicBezTo>
                  <a:pt x="1058333" y="237066"/>
                  <a:pt x="2116666" y="474133"/>
                  <a:pt x="2328984" y="844061"/>
                </a:cubicBezTo>
                <a:cubicBezTo>
                  <a:pt x="2541302" y="1213989"/>
                  <a:pt x="1907604" y="1716779"/>
                  <a:pt x="1273907" y="221956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40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57760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#1: 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b="1" dirty="0"/>
              <a:t>function in Python.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dirty="0"/>
              <a:t>function is the most important Python function.</a:t>
            </a:r>
          </a:p>
          <a:p>
            <a:pPr marL="0" indent="0">
              <a:buNone/>
            </a:pPr>
            <a:r>
              <a:rPr lang="en-US" sz="2400" dirty="0"/>
              <a:t>It is </a:t>
            </a:r>
            <a:r>
              <a:rPr lang="en-US" sz="2400" b="1" u="sng" dirty="0"/>
              <a:t>only</a:t>
            </a:r>
            <a:r>
              <a:rPr lang="en-US" sz="2400" u="sng" dirty="0"/>
              <a:t> </a:t>
            </a:r>
            <a:r>
              <a:rPr lang="en-US" sz="2400" b="1" u="sng" dirty="0"/>
              <a:t>way</a:t>
            </a:r>
            <a:r>
              <a:rPr lang="en-US" sz="2400" dirty="0"/>
              <a:t> for you to check what is being computed and stored in memory at any given time.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Use it and abuse it</a:t>
            </a:r>
            <a:r>
              <a:rPr lang="en-US" sz="2400" dirty="0"/>
              <a:t>, to check what your program is doing!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</p:txBody>
      </p:sp>
    </p:spTree>
    <p:extLst>
      <p:ext uri="{BB962C8B-B14F-4D97-AF65-F5344CB8AC3E}">
        <p14:creationId xmlns:p14="http://schemas.microsoft.com/office/powerpoint/2010/main" val="2324297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  <a:p>
            <a:r>
              <a:rPr lang="en-US" dirty="0"/>
              <a:t>Identify where your </a:t>
            </a:r>
            <a:r>
              <a:rPr lang="en-US" b="1" dirty="0"/>
              <a:t>first_program.py </a:t>
            </a:r>
            <a:r>
              <a:rPr lang="en-US" dirty="0"/>
              <a:t>file is currently located, before moving to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2262271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BD392-7996-4378-9C5E-724304463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3141" b="16341"/>
          <a:stretch/>
        </p:blipFill>
        <p:spPr>
          <a:xfrm>
            <a:off x="6369538" y="2678131"/>
            <a:ext cx="5645156" cy="400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779EF-AECC-464B-9934-511AB147226D}"/>
              </a:ext>
            </a:extLst>
          </p:cNvPr>
          <p:cNvSpPr txBox="1"/>
          <p:nvPr/>
        </p:nvSpPr>
        <p:spPr>
          <a:xfrm>
            <a:off x="9018954" y="1509222"/>
            <a:ext cx="328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Current location is C:\Users\matth\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3411E4-9D51-4A9C-87F4-536183BB8A0D}"/>
              </a:ext>
            </a:extLst>
          </p:cNvPr>
          <p:cNvSpPr/>
          <p:nvPr/>
        </p:nvSpPr>
        <p:spPr>
          <a:xfrm>
            <a:off x="7066747" y="1764213"/>
            <a:ext cx="1850607" cy="947725"/>
          </a:xfrm>
          <a:custGeom>
            <a:avLst/>
            <a:gdLst>
              <a:gd name="connsiteX0" fmla="*/ 1850607 w 1850607"/>
              <a:gd name="connsiteY0" fmla="*/ 56772 h 947725"/>
              <a:gd name="connsiteX1" fmla="*/ 248453 w 1850607"/>
              <a:gd name="connsiteY1" fmla="*/ 95849 h 947725"/>
              <a:gd name="connsiteX2" fmla="*/ 29622 w 1850607"/>
              <a:gd name="connsiteY2" fmla="*/ 947725 h 9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0607" h="947725">
                <a:moveTo>
                  <a:pt x="1850607" y="56772"/>
                </a:moveTo>
                <a:cubicBezTo>
                  <a:pt x="1201278" y="2064"/>
                  <a:pt x="551950" y="-52643"/>
                  <a:pt x="248453" y="95849"/>
                </a:cubicBezTo>
                <a:cubicBezTo>
                  <a:pt x="-55044" y="244341"/>
                  <a:pt x="-12711" y="596033"/>
                  <a:pt x="29622" y="947725"/>
                </a:cubicBezTo>
              </a:path>
            </a:pathLst>
          </a:custGeom>
          <a:noFill/>
          <a:ln w="571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CD01-4D45-46C0-8971-12078C94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Edimension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EAAE-0E86-4E11-A71C-C3BD522F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Teaching materials</a:t>
            </a:r>
          </a:p>
          <a:p>
            <a:r>
              <a:rPr lang="en-US" dirty="0"/>
              <a:t>PPT/PDF contain the lecture materials (PPT preferred)</a:t>
            </a:r>
          </a:p>
          <a:p>
            <a:r>
              <a:rPr lang="en-US" dirty="0"/>
              <a:t>Activities notebooks and their answers</a:t>
            </a:r>
          </a:p>
          <a:p>
            <a:r>
              <a:rPr lang="en-US" dirty="0"/>
              <a:t>The teaching materials will be uploaded on </a:t>
            </a:r>
            <a:r>
              <a:rPr lang="en-US" dirty="0" err="1"/>
              <a:t>eDimension</a:t>
            </a:r>
            <a:r>
              <a:rPr lang="en-US" dirty="0"/>
              <a:t> and made available on the same day.</a:t>
            </a:r>
          </a:p>
          <a:p>
            <a:r>
              <a:rPr lang="en-US" dirty="0">
                <a:hlinkClick r:id="rId2"/>
              </a:rPr>
              <a:t>https://edimension.sutd.edu.sg/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589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3634431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the command “</a:t>
            </a:r>
            <a:r>
              <a:rPr lang="en-US" b="1" dirty="0"/>
              <a:t>cd ..” </a:t>
            </a:r>
            <a:r>
              <a:rPr lang="en-US" dirty="0"/>
              <a:t>moves you back one level.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41874733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199" y="5799013"/>
            <a:ext cx="11691815" cy="10316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4000" dirty="0">
                <a:solidFill>
                  <a:schemeClr val="accent2"/>
                </a:solidFill>
              </a:rPr>
              <a:t>Now, use cd/</a:t>
            </a:r>
            <a:r>
              <a:rPr lang="en-US" sz="4000" dirty="0" err="1">
                <a:solidFill>
                  <a:schemeClr val="accent2"/>
                </a:solidFill>
              </a:rPr>
              <a:t>dir</a:t>
            </a:r>
            <a:r>
              <a:rPr lang="en-US" sz="4000" dirty="0">
                <a:solidFill>
                  <a:schemeClr val="accent2"/>
                </a:solidFill>
              </a:rPr>
              <a:t>/ls commands to move to the location of your </a:t>
            </a:r>
            <a:r>
              <a:rPr lang="en-US" sz="4000" b="1" dirty="0">
                <a:solidFill>
                  <a:schemeClr val="accent2"/>
                </a:solidFill>
              </a:rPr>
              <a:t>first_program.py </a:t>
            </a:r>
            <a:r>
              <a:rPr lang="en-US" sz="4000" dirty="0">
                <a:solidFill>
                  <a:schemeClr val="accent2"/>
                </a:solidFill>
              </a:rPr>
              <a:t>file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AB381-1093-4985-8A95-78A166562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821" b="19590"/>
          <a:stretch/>
        </p:blipFill>
        <p:spPr>
          <a:xfrm>
            <a:off x="943707" y="155158"/>
            <a:ext cx="10304585" cy="548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86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54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  <a:p>
            <a:r>
              <a:rPr lang="en-US" dirty="0"/>
              <a:t>Later on, you can run the code in the </a:t>
            </a:r>
            <a:r>
              <a:rPr lang="en-US" b="1" dirty="0"/>
              <a:t>first_program.py</a:t>
            </a:r>
            <a:r>
              <a:rPr lang="en-US" dirty="0"/>
              <a:t> file, all at once, by typing the following command in your console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first_program.py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AEB72-4F26-4D1A-A6C3-37BF58715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75590"/>
          <a:stretch/>
        </p:blipFill>
        <p:spPr>
          <a:xfrm>
            <a:off x="6322646" y="5042388"/>
            <a:ext cx="5676591" cy="8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038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46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88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  <a:p>
            <a:r>
              <a:rPr lang="en-US" dirty="0"/>
              <a:t>In this course, I suggest to use </a:t>
            </a:r>
            <a:r>
              <a:rPr lang="en-US" b="1" dirty="0" err="1"/>
              <a:t>Jupyter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, but you might look online for other IDEs if you want!</a:t>
            </a:r>
          </a:p>
        </p:txBody>
      </p:sp>
    </p:spTree>
    <p:extLst>
      <p:ext uri="{BB962C8B-B14F-4D97-AF65-F5344CB8AC3E}">
        <p14:creationId xmlns:p14="http://schemas.microsoft.com/office/powerpoint/2010/main" val="457041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</p:txBody>
      </p:sp>
    </p:spTree>
    <p:extLst>
      <p:ext uri="{BB962C8B-B14F-4D97-AF65-F5344CB8AC3E}">
        <p14:creationId xmlns:p14="http://schemas.microsoft.com/office/powerpoint/2010/main" val="7466624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r>
              <a:rPr lang="en-US" dirty="0"/>
              <a:t>, extras and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C2BE-3EB1-4FA5-A4A9-E126392F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Practice?</a:t>
            </a:r>
          </a:p>
          <a:p>
            <a:r>
              <a:rPr lang="en-US" sz="2400" dirty="0"/>
              <a:t>In-class activities: activities, done together during online lessons.</a:t>
            </a:r>
          </a:p>
          <a:p>
            <a:r>
              <a:rPr lang="en-US" sz="2400" dirty="0"/>
              <a:t>Solutions are provided on other notebooks.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b="1" dirty="0"/>
              <a:t>Need some extra practice?</a:t>
            </a:r>
          </a:p>
          <a:p>
            <a:r>
              <a:rPr lang="en-US" sz="2400" dirty="0" err="1"/>
              <a:t>Homeworks</a:t>
            </a:r>
            <a:r>
              <a:rPr lang="en-US" sz="2400" dirty="0"/>
              <a:t>: nope.</a:t>
            </a:r>
          </a:p>
          <a:p>
            <a:r>
              <a:rPr lang="en-US" sz="2400" dirty="0"/>
              <a:t>Extra practice: basic exercises and notions, to practice the concepts seen in class a bit more.</a:t>
            </a:r>
          </a:p>
          <a:p>
            <a:r>
              <a:rPr lang="en-US" sz="2400" dirty="0"/>
              <a:t>Extra challenges: advanced versions of the activities discussed in class.</a:t>
            </a:r>
          </a:p>
          <a:p>
            <a:r>
              <a:rPr lang="en-US" sz="2400" dirty="0"/>
              <a:t>None of them are mandatory. Solutions are provided (except for challenges!)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0930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  <a:p>
            <a:r>
              <a:rPr lang="en-US" b="1" dirty="0"/>
              <a:t>It should open a notebook window/tab in your web browser.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D888F-E59B-4A3B-9A87-156FAAF2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6103"/>
          <a:stretch/>
        </p:blipFill>
        <p:spPr>
          <a:xfrm>
            <a:off x="6352021" y="3653131"/>
            <a:ext cx="5628963" cy="29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555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are a more convenient way to program on Python.</a:t>
            </a:r>
          </a:p>
          <a:p>
            <a:r>
              <a:rPr lang="en-US" dirty="0"/>
              <a:t>They provide an explorer to navigate to a folder of your choice.</a:t>
            </a:r>
          </a:p>
          <a:p>
            <a:r>
              <a:rPr lang="en-US" dirty="0"/>
              <a:t>Move to the folder where the code you downloaded is.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D0E34-D719-4998-8BE9-DA764D37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0462"/>
          <a:stretch/>
        </p:blipFill>
        <p:spPr>
          <a:xfrm>
            <a:off x="5924062" y="1187939"/>
            <a:ext cx="6096000" cy="26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44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8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r>
              <a:rPr lang="en-US" dirty="0"/>
              <a:t>Try executing a cell of code by selecting it and pressing </a:t>
            </a:r>
            <a:r>
              <a:rPr lang="en-US" b="1" dirty="0" err="1"/>
              <a:t>Shift+Enter</a:t>
            </a:r>
            <a:r>
              <a:rPr lang="en-US" dirty="0"/>
              <a:t>!</a:t>
            </a:r>
          </a:p>
          <a:p>
            <a:r>
              <a:rPr lang="en-US" dirty="0"/>
              <a:t>A lot more convenient isn’t it?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3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A0775-860C-4676-AA29-9B7B31DE0E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 us consider a </a:t>
            </a:r>
            <a:r>
              <a:rPr lang="en-US" b="1" dirty="0"/>
              <a:t>second task: </a:t>
            </a:r>
            <a:r>
              <a:rPr lang="en-US" dirty="0"/>
              <a:t>compute the area of a circle with radius 10.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second notebook.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89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consider a </a:t>
                </a:r>
                <a:r>
                  <a:rPr lang="en-US" b="1" dirty="0"/>
                  <a:t>second task: </a:t>
                </a:r>
                <a:r>
                  <a:rPr lang="en-US" dirty="0"/>
                  <a:t>compute the area of a circle with radius 10.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Open the second notebook.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in computer science, the multiplication operation is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307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We need the value of pi.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69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/>
              <a:t>We need the value of pi.</a:t>
            </a:r>
          </a:p>
          <a:p>
            <a:endParaRPr lang="en-US" dirty="0"/>
          </a:p>
          <a:p>
            <a:r>
              <a:rPr lang="en-US" dirty="0"/>
              <a:t>We could create a variable named pi and assign it the value 3.14, but it is better to retrieve it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3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pretty stupid and can only perform basic calculations (additions, multiplications, etc.)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67CD23-0202-43A7-8319-32A0AB24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872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pretty stupid and can only perform basic calculations (additions, multiplications, etc.)</a:t>
            </a:r>
          </a:p>
          <a:p>
            <a:r>
              <a:rPr lang="en-US" dirty="0"/>
              <a:t>If we need more advanced concepts, we need to </a:t>
            </a:r>
            <a:r>
              <a:rPr lang="en-US" b="1" dirty="0"/>
              <a:t>import</a:t>
            </a:r>
            <a:r>
              <a:rPr lang="en-US" dirty="0"/>
              <a:t> them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36E6064-580F-4B9A-8C6B-DF8D23A7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6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9E03-0341-470D-AB73-BD2570B1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19" y="1825624"/>
            <a:ext cx="11566687" cy="495224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en-US" sz="4000" i="1" dirty="0"/>
          </a:p>
          <a:p>
            <a:pPr marL="0" indent="0" algn="ctr">
              <a:buNone/>
            </a:pPr>
            <a:r>
              <a:rPr lang="en-US" sz="4400" b="1" i="1" dirty="0"/>
              <a:t>“Games are a good way of thinking about real problems. I use games in all my courses […] because things you've played with are things you remember.”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 </a:t>
            </a:r>
            <a:r>
              <a:rPr lang="en-US" sz="2800" dirty="0"/>
              <a:t>- Jarrett Walker, international consultant in public transit network design.</a:t>
            </a:r>
            <a:br>
              <a:rPr lang="en-US" sz="2800" dirty="0"/>
            </a:br>
            <a:r>
              <a:rPr lang="en-US" sz="2800" dirty="0"/>
              <a:t>(He also has a fantastic blog about using planning games, like </a:t>
            </a:r>
            <a:r>
              <a:rPr lang="en-US" sz="2800" dirty="0" err="1"/>
              <a:t>MiniMetro</a:t>
            </a:r>
            <a:r>
              <a:rPr lang="en-US" sz="2800" dirty="0"/>
              <a:t> and SimCity to explain and understand notions of transportation network design)</a:t>
            </a:r>
            <a:br>
              <a:rPr lang="en-US" sz="2800" dirty="0"/>
            </a:br>
            <a:r>
              <a:rPr lang="en-GB" dirty="0">
                <a:hlinkClick r:id="rId2"/>
              </a:rPr>
              <a:t>http://humantransit.org/2014/12/learning-how-transit-works-from-mini-metro.html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120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pretty stupid and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specific button to your calculator.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F08E6AB-F54F-444E-8290-5F07946FE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0" t="16193" r="7143" b="16735"/>
          <a:stretch/>
        </p:blipFill>
        <p:spPr bwMode="auto">
          <a:xfrm>
            <a:off x="7963877" y="3723276"/>
            <a:ext cx="3204308" cy="298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DA7664E-D951-4796-8ADC-BEA0A3D45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74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pretty stupid and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specific button to your calculator.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13EA99-D2A1-4B6F-963E-152C92ECE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9744" b="38256"/>
          <a:stretch/>
        </p:blipFill>
        <p:spPr>
          <a:xfrm>
            <a:off x="5689598" y="2297722"/>
            <a:ext cx="6375587" cy="30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846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48DE3-5788-490B-B6CE-18AFF7DA4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Congrats, you now have a Python-compatible machine, ready to run!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C0017B-BAC4-4918-8E1D-D26659ADF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Feel free to play around a bit more if you want!</a:t>
            </a:r>
          </a:p>
        </p:txBody>
      </p:sp>
      <p:pic>
        <p:nvPicPr>
          <p:cNvPr id="7" name="Picture 4" descr="Python Logo Download - AI - All Vector Logo">
            <a:extLst>
              <a:ext uri="{FF2B5EF4-FFF2-40B4-BE49-F238E27FC236}">
                <a16:creationId xmlns:a16="http://schemas.microsoft.com/office/drawing/2014/main" id="{6F98F84E-A376-4C3E-B0D0-6CF451141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2560294" y="4368557"/>
            <a:ext cx="7071411" cy="1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730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have seen</a:t>
            </a:r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Programming Languages and why we will use Python.</a:t>
            </a:r>
          </a:p>
          <a:p>
            <a:r>
              <a:rPr lang="en-US" dirty="0"/>
              <a:t>Installing Python, extra packages and IDEs.</a:t>
            </a:r>
          </a:p>
          <a:p>
            <a:r>
              <a:rPr lang="en-US" dirty="0"/>
              <a:t>Test run to confirm everything works.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If you were able to execute the two codes (in console and </a:t>
            </a:r>
            <a:r>
              <a:rPr lang="en-US" dirty="0" err="1"/>
              <a:t>Jupyter</a:t>
            </a:r>
            <a:r>
              <a:rPr lang="en-US" dirty="0"/>
              <a:t> Notebooks): you are officially done for today.</a:t>
            </a:r>
          </a:p>
          <a:p>
            <a:pPr marL="0" indent="0">
              <a:buNone/>
            </a:pPr>
            <a:r>
              <a:rPr lang="en-US" b="1">
                <a:sym typeface="Wingdings" panose="05000000000000000000" pitchFamily="2" charset="2"/>
              </a:rPr>
              <a:t> </a:t>
            </a:r>
            <a:r>
              <a:rPr lang="en-US" b="1"/>
              <a:t>Let </a:t>
            </a:r>
            <a:r>
              <a:rPr lang="en-US" b="1" dirty="0"/>
              <a:t>me know in Zoom chat if you have encountered technical issues and we will try to fix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4894</Words>
  <Application>Microsoft Office PowerPoint</Application>
  <PresentationFormat>Widescreen</PresentationFormat>
  <Paragraphs>471</Paragraphs>
  <Slides>93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Wingdings</vt:lpstr>
      <vt:lpstr>Office Theme</vt:lpstr>
      <vt:lpstr>ILP 2021 – W1S1 Getting started</vt:lpstr>
      <vt:lpstr>A quick word about me</vt:lpstr>
      <vt:lpstr>Outline (Week1, Session1 – W1S1)</vt:lpstr>
      <vt:lpstr>Objectives of this Summer School</vt:lpstr>
      <vt:lpstr>Topics</vt:lpstr>
      <vt:lpstr>Topics</vt:lpstr>
      <vt:lpstr>Edimension</vt:lpstr>
      <vt:lpstr>Homeworks, extras and exams</vt:lpstr>
      <vt:lpstr>Plot twist: GAMIFICATION</vt:lpstr>
      <vt:lpstr>Plot twist: GAMIFICATION</vt:lpstr>
      <vt:lpstr>Plot twist: GAMIFICATION</vt:lpstr>
      <vt:lpstr>Exams</vt:lpstr>
      <vt:lpstr>Survey</vt:lpstr>
      <vt:lpstr>Programming: definition</vt:lpstr>
      <vt:lpstr>Programming: definition</vt:lpstr>
      <vt:lpstr>Programming: some analogies</vt:lpstr>
      <vt:lpstr>Programming: some analogies</vt:lpstr>
      <vt:lpstr>Algorithm: definition</vt:lpstr>
      <vt:lpstr>The life of a programmer</vt:lpstr>
      <vt:lpstr>Quick question</vt:lpstr>
      <vt:lpstr>Quick question</vt:lpstr>
      <vt:lpstr>The “father” of computer science</vt:lpstr>
      <vt:lpstr>The “father” of computer science</vt:lpstr>
      <vt:lpstr>The “father” of computer science</vt:lpstr>
      <vt:lpstr>The “father” of computer science</vt:lpstr>
      <vt:lpstr>About your computer</vt:lpstr>
      <vt:lpstr>About your computer</vt:lpstr>
      <vt:lpstr>About your computer</vt:lpstr>
      <vt:lpstr>About your computer</vt:lpstr>
      <vt:lpstr>The Von Neumann architecture</vt:lpstr>
      <vt:lpstr>The Von Neumann architecture</vt:lpstr>
      <vt:lpstr>The Von Neumann architecture</vt:lpstr>
      <vt:lpstr>The Von Neumann architecture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Python: what is it?</vt:lpstr>
      <vt:lpstr>Why learn Python?</vt:lpstr>
      <vt:lpstr>Why learn Python?</vt:lpstr>
      <vt:lpstr>Why learn Python?</vt:lpstr>
      <vt:lpstr>Why learn Python?</vt:lpstr>
      <vt:lpstr>Why learn Python?</vt:lpstr>
      <vt:lpstr>Why learn Python?</vt:lpstr>
      <vt:lpstr>Why learn Python?</vt:lpstr>
      <vt:lpstr>Installing Python</vt:lpstr>
      <vt:lpstr>Installing Python</vt:lpstr>
      <vt:lpstr>Opening a console (Windows)</vt:lpstr>
      <vt:lpstr>Opening a console (Windows – option 2)</vt:lpstr>
      <vt:lpstr>Opening a console (Mac OS)</vt:lpstr>
      <vt:lpstr>Your first run of Python!</vt:lpstr>
      <vt:lpstr>Your first run of Python!</vt:lpstr>
      <vt:lpstr>Installing &amp; updating packages in Python</vt:lpstr>
      <vt:lpstr>Installing &amp; updating packages in Python</vt:lpstr>
      <vt:lpstr>Installing &amp; updating packages in Python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Matt’s Great advice #1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PowerPoint Presentation</vt:lpstr>
      <vt:lpstr>Checking your .py file</vt:lpstr>
      <vt:lpstr>Checking your .py file</vt:lpstr>
      <vt:lpstr>Running Python from an IDE</vt:lpstr>
      <vt:lpstr>Running Python from an IDE</vt:lpstr>
      <vt:lpstr>Running Python from an IDE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Our second task</vt:lpstr>
      <vt:lpstr>Our second task</vt:lpstr>
      <vt:lpstr>Our second task: problem</vt:lpstr>
      <vt:lpstr>Our second task: problem</vt:lpstr>
      <vt:lpstr>Importing from a Python package</vt:lpstr>
      <vt:lpstr>Importing from a Python package</vt:lpstr>
      <vt:lpstr>Importing from a Python package</vt:lpstr>
      <vt:lpstr>Importing from a Python package</vt:lpstr>
      <vt:lpstr>Congrats, you now have a Python-compatible machine, ready to run!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163</cp:revision>
  <dcterms:created xsi:type="dcterms:W3CDTF">2020-05-19T08:08:47Z</dcterms:created>
  <dcterms:modified xsi:type="dcterms:W3CDTF">2021-11-01T01:19:38Z</dcterms:modified>
</cp:coreProperties>
</file>